
<file path=[Content_Types].xml><?xml version="1.0" encoding="utf-8"?>
<Types xmlns="http://schemas.openxmlformats.org/package/2006/content-types">
  <Override PartName="/ppt/slides/slide18.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diagrams/colors1.xml" ContentType="application/vnd.openxmlformats-officedocument.drawingml.diagramColors+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Override PartName="/ppt/slideLayouts/slideLayout5.xml" ContentType="application/vnd.openxmlformats-officedocument.presentationml.slideLayout+xml"/>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Default Extension="xml" ContentType="application/xml"/>
  <Override PartName="/ppt/slides/slide19.xml" ContentType="application/vnd.openxmlformats-officedocument.presentationml.slide+xml"/>
  <Override PartName="/ppt/tableStyles.xml" ContentType="application/vnd.openxmlformats-officedocument.presentationml.tableStyles+xml"/>
  <Override PartName="/ppt/slides/slide15.xml" ContentType="application/vnd.openxmlformats-officedocument.presentationml.slide+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2.xml" ContentType="application/vnd.openxmlformats-officedocument.presentationml.slide+xml"/>
  <Override PartName="/ppt/theme/theme3.xml" ContentType="application/vnd.openxmlformats-officedocument.theme+xml"/>
  <Override PartName="/ppt/slideLayouts/slideLayout2.xml" ContentType="application/vnd.openxmlformats-officedocument.presentationml.slideLayout+xml"/>
  <Override PartName="/ppt/diagrams/layout1.xml" ContentType="application/vnd.openxmlformats-officedocument.drawingml.diagramLayout+xml"/>
  <Override PartName="/ppt/slides/slide23.xml" ContentType="application/vnd.openxmlformats-officedocument.presentationml.slide+xml"/>
  <Override PartName="/ppt/media/audio1.bin" ContentType="audio/unknown"/>
  <Override PartName="/ppt/diagrams/quickStyle1.xml" ContentType="application/vnd.openxmlformats-officedocument.drawingml.diagramStyle+xml"/>
  <Default Extension="png" ContentType="image/png"/>
  <Default Extension="pdf" ContentType="application/pdf"/>
  <Override PartName="/ppt/slides/slide16.xml" ContentType="application/vnd.openxmlformats-officedocument.presentationml.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diagrams/drawing1.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29.xml" ContentType="application/vnd.openxmlformats-officedocument.presentationml.slide+xml"/>
  <Override PartName="/ppt/media/audio11.bin" ContentType="audio/unknown"/>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notesMasterIdLst>
    <p:notesMasterId r:id="rId31"/>
  </p:notesMasterIdLst>
  <p:handoutMasterIdLst>
    <p:handoutMasterId r:id="rId32"/>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4" frameSlides="1"/>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varScale="1">
        <p:scale>
          <a:sx n="98" d="100"/>
          <a:sy n="98" d="100"/>
        </p:scale>
        <p:origin x="-432" y="-112"/>
      </p:cViewPr>
      <p:guideLst>
        <p:guide orient="horz" pos="2160"/>
        <p:guide pos="2880"/>
      </p:guideLst>
    </p:cSldViewPr>
  </p:slideViewPr>
  <p:notesTextViewPr>
    <p:cViewPr>
      <p:scale>
        <a:sx n="100" d="100"/>
        <a:sy n="100" d="100"/>
      </p:scale>
      <p:origin x="0" y="0"/>
    </p:cViewPr>
  </p:notesTextViewPr>
  <p:notesViewPr>
    <p:cSldViewPr snapToGrid="0" snapToObjects="1">
      <p:cViewPr varScale="1">
        <p:scale>
          <a:sx n="71" d="100"/>
          <a:sy n="71" d="100"/>
        </p:scale>
        <p:origin x="-2384" y="-10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handoutMaster" Target="handoutMasters/handout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interSettings" Target="printerSettings/printerSettings1.bin"/><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A85267-BD7C-2343-8B95-BEC2F807C9D8}" type="doc">
      <dgm:prSet loTypeId="urn:microsoft.com/office/officeart/2005/8/layout/arrow5" loCatId="relationship" qsTypeId="urn:microsoft.com/office/officeart/2005/8/quickstyle/simple4" qsCatId="simple" csTypeId="urn:microsoft.com/office/officeart/2005/8/colors/accent1_2" csCatId="accent1" phldr="1"/>
      <dgm:spPr/>
      <dgm:t>
        <a:bodyPr/>
        <a:lstStyle/>
        <a:p>
          <a:endParaRPr lang="en-US"/>
        </a:p>
      </dgm:t>
    </dgm:pt>
    <dgm:pt modelId="{0A21E449-AF8E-AD4B-8B4B-D916E1CEF563}">
      <dgm:prSet phldrT="[Text]"/>
      <dgm:spPr/>
      <dgm:t>
        <a:bodyPr/>
        <a:lstStyle/>
        <a:p>
          <a:r>
            <a:rPr lang="en-US" dirty="0" smtClean="0"/>
            <a:t>Learning</a:t>
          </a:r>
          <a:endParaRPr lang="en-US" dirty="0"/>
        </a:p>
      </dgm:t>
    </dgm:pt>
    <dgm:pt modelId="{6696CAE6-8E21-C94E-A328-7CED3A05DD17}" type="parTrans" cxnId="{4A114FB8-441B-9A46-A1AA-7B2DE452658B}">
      <dgm:prSet/>
      <dgm:spPr/>
      <dgm:t>
        <a:bodyPr/>
        <a:lstStyle/>
        <a:p>
          <a:endParaRPr lang="en-US"/>
        </a:p>
      </dgm:t>
    </dgm:pt>
    <dgm:pt modelId="{3D58CF61-2026-1046-837A-CFC54B3236E1}" type="sibTrans" cxnId="{4A114FB8-441B-9A46-A1AA-7B2DE452658B}">
      <dgm:prSet/>
      <dgm:spPr/>
      <dgm:t>
        <a:bodyPr/>
        <a:lstStyle/>
        <a:p>
          <a:endParaRPr lang="en-US"/>
        </a:p>
      </dgm:t>
    </dgm:pt>
    <dgm:pt modelId="{DA88D0F7-192A-C445-8FE6-973DAEFF16FF}">
      <dgm:prSet phldrT="[Text]"/>
      <dgm:spPr/>
      <dgm:t>
        <a:bodyPr/>
        <a:lstStyle/>
        <a:p>
          <a:r>
            <a:rPr lang="en-US" dirty="0" smtClean="0"/>
            <a:t>Leading</a:t>
          </a:r>
          <a:endParaRPr lang="en-US" dirty="0"/>
        </a:p>
      </dgm:t>
    </dgm:pt>
    <dgm:pt modelId="{A7A2341F-672E-F644-B98F-90BCA555CBA0}" type="parTrans" cxnId="{52516A28-FBE6-AE45-A046-DCC43C1898AD}">
      <dgm:prSet/>
      <dgm:spPr/>
      <dgm:t>
        <a:bodyPr/>
        <a:lstStyle/>
        <a:p>
          <a:endParaRPr lang="en-US"/>
        </a:p>
      </dgm:t>
    </dgm:pt>
    <dgm:pt modelId="{3ED5ED9B-D242-8344-A300-8F38D32F8515}" type="sibTrans" cxnId="{52516A28-FBE6-AE45-A046-DCC43C1898AD}">
      <dgm:prSet/>
      <dgm:spPr/>
      <dgm:t>
        <a:bodyPr/>
        <a:lstStyle/>
        <a:p>
          <a:endParaRPr lang="en-US"/>
        </a:p>
      </dgm:t>
    </dgm:pt>
    <dgm:pt modelId="{9CCCBE02-31FB-604B-BD9C-C588FB2B9248}" type="pres">
      <dgm:prSet presAssocID="{91A85267-BD7C-2343-8B95-BEC2F807C9D8}" presName="diagram" presStyleCnt="0">
        <dgm:presLayoutVars>
          <dgm:dir/>
          <dgm:resizeHandles val="exact"/>
        </dgm:presLayoutVars>
      </dgm:prSet>
      <dgm:spPr/>
      <dgm:t>
        <a:bodyPr/>
        <a:lstStyle/>
        <a:p>
          <a:endParaRPr lang="en-US"/>
        </a:p>
      </dgm:t>
    </dgm:pt>
    <dgm:pt modelId="{5A19CDCB-655A-5E45-9DF9-AA9E7CEDCF54}" type="pres">
      <dgm:prSet presAssocID="{0A21E449-AF8E-AD4B-8B4B-D916E1CEF563}" presName="arrow" presStyleLbl="node1" presStyleIdx="0" presStyleCnt="2">
        <dgm:presLayoutVars>
          <dgm:bulletEnabled val="1"/>
        </dgm:presLayoutVars>
      </dgm:prSet>
      <dgm:spPr/>
      <dgm:t>
        <a:bodyPr/>
        <a:lstStyle/>
        <a:p>
          <a:endParaRPr lang="en-US"/>
        </a:p>
      </dgm:t>
    </dgm:pt>
    <dgm:pt modelId="{79900D87-DAC2-114E-A5CA-C41FE36D50B5}" type="pres">
      <dgm:prSet presAssocID="{DA88D0F7-192A-C445-8FE6-973DAEFF16FF}" presName="arrow" presStyleLbl="node1" presStyleIdx="1" presStyleCnt="2">
        <dgm:presLayoutVars>
          <dgm:bulletEnabled val="1"/>
        </dgm:presLayoutVars>
      </dgm:prSet>
      <dgm:spPr/>
      <dgm:t>
        <a:bodyPr/>
        <a:lstStyle/>
        <a:p>
          <a:endParaRPr lang="en-US"/>
        </a:p>
      </dgm:t>
    </dgm:pt>
  </dgm:ptLst>
  <dgm:cxnLst>
    <dgm:cxn modelId="{52516A28-FBE6-AE45-A046-DCC43C1898AD}" srcId="{91A85267-BD7C-2343-8B95-BEC2F807C9D8}" destId="{DA88D0F7-192A-C445-8FE6-973DAEFF16FF}" srcOrd="1" destOrd="0" parTransId="{A7A2341F-672E-F644-B98F-90BCA555CBA0}" sibTransId="{3ED5ED9B-D242-8344-A300-8F38D32F8515}"/>
    <dgm:cxn modelId="{49D67C78-555E-1548-9427-6E4B8310BC33}" type="presOf" srcId="{DA88D0F7-192A-C445-8FE6-973DAEFF16FF}" destId="{79900D87-DAC2-114E-A5CA-C41FE36D50B5}" srcOrd="0" destOrd="0" presId="urn:microsoft.com/office/officeart/2005/8/layout/arrow5"/>
    <dgm:cxn modelId="{1EA18805-B86B-CC46-95EB-63E0D93196B3}" type="presOf" srcId="{0A21E449-AF8E-AD4B-8B4B-D916E1CEF563}" destId="{5A19CDCB-655A-5E45-9DF9-AA9E7CEDCF54}" srcOrd="0" destOrd="0" presId="urn:microsoft.com/office/officeart/2005/8/layout/arrow5"/>
    <dgm:cxn modelId="{B57C2882-5B24-A246-819D-63B67F075094}" type="presOf" srcId="{91A85267-BD7C-2343-8B95-BEC2F807C9D8}" destId="{9CCCBE02-31FB-604B-BD9C-C588FB2B9248}" srcOrd="0" destOrd="0" presId="urn:microsoft.com/office/officeart/2005/8/layout/arrow5"/>
    <dgm:cxn modelId="{4A114FB8-441B-9A46-A1AA-7B2DE452658B}" srcId="{91A85267-BD7C-2343-8B95-BEC2F807C9D8}" destId="{0A21E449-AF8E-AD4B-8B4B-D916E1CEF563}" srcOrd="0" destOrd="0" parTransId="{6696CAE6-8E21-C94E-A328-7CED3A05DD17}" sibTransId="{3D58CF61-2026-1046-837A-CFC54B3236E1}"/>
    <dgm:cxn modelId="{8BA5DFB1-25CD-1D47-81FC-AA2C649FCDC5}" type="presParOf" srcId="{9CCCBE02-31FB-604B-BD9C-C588FB2B9248}" destId="{5A19CDCB-655A-5E45-9DF9-AA9E7CEDCF54}" srcOrd="0" destOrd="0" presId="urn:microsoft.com/office/officeart/2005/8/layout/arrow5"/>
    <dgm:cxn modelId="{01255035-B503-C344-84E4-A5658FED6215}" type="presParOf" srcId="{9CCCBE02-31FB-604B-BD9C-C588FB2B9248}" destId="{79900D87-DAC2-114E-A5CA-C41FE36D50B5}" srcOrd="1" destOrd="0" presId="urn:microsoft.com/office/officeart/2005/8/layout/arrow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5A19CDCB-655A-5E45-9DF9-AA9E7CEDCF54}">
      <dsp:nvSpPr>
        <dsp:cNvPr id="0" name=""/>
        <dsp:cNvSpPr/>
      </dsp:nvSpPr>
      <dsp:spPr>
        <a:xfrm rot="16200000">
          <a:off x="686" y="216107"/>
          <a:ext cx="3911184" cy="3911184"/>
        </a:xfrm>
        <a:prstGeom prst="downArrow">
          <a:avLst>
            <a:gd name="adj1" fmla="val 50000"/>
            <a:gd name="adj2" fmla="val 35000"/>
          </a:avLst>
        </a:prstGeom>
        <a:gradFill rotWithShape="0">
          <a:gsLst>
            <a:gs pos="0">
              <a:schemeClr val="accent1">
                <a:hueOff val="0"/>
                <a:satOff val="0"/>
                <a:lumOff val="0"/>
                <a:alphaOff val="0"/>
                <a:shade val="100000"/>
                <a:satMod val="120000"/>
              </a:schemeClr>
            </a:gs>
            <a:gs pos="69000">
              <a:schemeClr val="accent1">
                <a:hueOff val="0"/>
                <a:satOff val="0"/>
                <a:lumOff val="0"/>
                <a:alphaOff val="0"/>
                <a:tint val="80000"/>
                <a:shade val="100000"/>
                <a:satMod val="150000"/>
              </a:schemeClr>
            </a:gs>
            <a:gs pos="100000">
              <a:schemeClr val="accent1">
                <a:hueOff val="0"/>
                <a:satOff val="0"/>
                <a:lumOff val="0"/>
                <a:alphaOff val="0"/>
                <a:tint val="50000"/>
                <a:shade val="100000"/>
                <a:satMod val="150000"/>
              </a:schemeClr>
            </a:gs>
          </a:gsLst>
          <a:path path="circle">
            <a:fillToRect l="100000" t="100000" r="100000" b="100000"/>
          </a:path>
        </a:gradFill>
        <a:ln>
          <a:noFill/>
        </a:ln>
        <a:effectLst>
          <a:outerShdw blurRad="63500" dist="25400" dir="5400000" sx="101000" sy="101000" rotWithShape="0">
            <a:srgbClr val="000000">
              <a:alpha val="4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1376" tIns="341376" rIns="341376" bIns="341376" numCol="1" spcCol="1270" anchor="ctr" anchorCtr="0">
          <a:noAutofit/>
        </a:bodyPr>
        <a:lstStyle/>
        <a:p>
          <a:pPr lvl="0" algn="ctr" defTabSz="2133600">
            <a:lnSpc>
              <a:spcPct val="90000"/>
            </a:lnSpc>
            <a:spcBef>
              <a:spcPct val="0"/>
            </a:spcBef>
            <a:spcAft>
              <a:spcPct val="35000"/>
            </a:spcAft>
          </a:pPr>
          <a:r>
            <a:rPr lang="en-US" sz="4800" kern="1200" dirty="0" smtClean="0"/>
            <a:t>Learning</a:t>
          </a:r>
          <a:endParaRPr lang="en-US" sz="4800" kern="1200" dirty="0"/>
        </a:p>
      </dsp:txBody>
      <dsp:txXfrm rot="16200000">
        <a:off x="686" y="216107"/>
        <a:ext cx="3911184" cy="3911184"/>
      </dsp:txXfrm>
    </dsp:sp>
    <dsp:sp modelId="{79900D87-DAC2-114E-A5CA-C41FE36D50B5}">
      <dsp:nvSpPr>
        <dsp:cNvPr id="0" name=""/>
        <dsp:cNvSpPr/>
      </dsp:nvSpPr>
      <dsp:spPr>
        <a:xfrm rot="5400000">
          <a:off x="4130403" y="216107"/>
          <a:ext cx="3911184" cy="3911184"/>
        </a:xfrm>
        <a:prstGeom prst="downArrow">
          <a:avLst>
            <a:gd name="adj1" fmla="val 50000"/>
            <a:gd name="adj2" fmla="val 35000"/>
          </a:avLst>
        </a:prstGeom>
        <a:gradFill rotWithShape="0">
          <a:gsLst>
            <a:gs pos="0">
              <a:schemeClr val="accent1">
                <a:hueOff val="0"/>
                <a:satOff val="0"/>
                <a:lumOff val="0"/>
                <a:alphaOff val="0"/>
                <a:shade val="100000"/>
                <a:satMod val="120000"/>
              </a:schemeClr>
            </a:gs>
            <a:gs pos="69000">
              <a:schemeClr val="accent1">
                <a:hueOff val="0"/>
                <a:satOff val="0"/>
                <a:lumOff val="0"/>
                <a:alphaOff val="0"/>
                <a:tint val="80000"/>
                <a:shade val="100000"/>
                <a:satMod val="150000"/>
              </a:schemeClr>
            </a:gs>
            <a:gs pos="100000">
              <a:schemeClr val="accent1">
                <a:hueOff val="0"/>
                <a:satOff val="0"/>
                <a:lumOff val="0"/>
                <a:alphaOff val="0"/>
                <a:tint val="50000"/>
                <a:shade val="100000"/>
                <a:satMod val="150000"/>
              </a:schemeClr>
            </a:gs>
          </a:gsLst>
          <a:path path="circle">
            <a:fillToRect l="100000" t="100000" r="100000" b="100000"/>
          </a:path>
        </a:gradFill>
        <a:ln>
          <a:noFill/>
        </a:ln>
        <a:effectLst>
          <a:outerShdw blurRad="63500" dist="25400" dir="5400000" sx="101000" sy="101000" rotWithShape="0">
            <a:srgbClr val="000000">
              <a:alpha val="4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1376" tIns="341376" rIns="341376" bIns="341376" numCol="1" spcCol="1270" anchor="ctr" anchorCtr="0">
          <a:noAutofit/>
        </a:bodyPr>
        <a:lstStyle/>
        <a:p>
          <a:pPr lvl="0" algn="ctr" defTabSz="2133600">
            <a:lnSpc>
              <a:spcPct val="90000"/>
            </a:lnSpc>
            <a:spcBef>
              <a:spcPct val="0"/>
            </a:spcBef>
            <a:spcAft>
              <a:spcPct val="35000"/>
            </a:spcAft>
          </a:pPr>
          <a:r>
            <a:rPr lang="en-US" sz="4800" kern="1200" dirty="0" smtClean="0"/>
            <a:t>Leading</a:t>
          </a:r>
          <a:endParaRPr lang="en-US" sz="4800" kern="1200" dirty="0"/>
        </a:p>
      </dsp:txBody>
      <dsp:txXfrm rot="5400000">
        <a:off x="4130403" y="216107"/>
        <a:ext cx="3911184" cy="3911184"/>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ABF8F07-2DDE-ED43-94E6-B17209DDC3B1}" type="datetimeFigureOut">
              <a:rPr lang="en-US" smtClean="0"/>
              <a:pPr/>
              <a:t>6/14/10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FCBCCC3-20E1-424C-8627-0AAC8A357B2D}" type="slidenum">
              <a:rPr lang="en-US" smtClean="0"/>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9EBFB1-9058-D44D-9BED-FC0A49DA4FBC}" type="datetimeFigureOut">
              <a:rPr lang="en-US" smtClean="0"/>
              <a:pPr/>
              <a:t>6/14/10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B42393-E32B-D044-94A9-66882FBC9DF3}"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CB42393-E32B-D044-94A9-66882FBC9DF3}" type="slidenum">
              <a:rPr lang="en-US" smtClean="0"/>
              <a:pPr/>
              <a:t>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7" name="Rectangle 6"/>
          <p:cNvSpPr/>
          <p:nvPr/>
        </p:nvSpPr>
        <p:spPr>
          <a:xfrm>
            <a:off x="1328166" y="1295400"/>
            <a:ext cx="6487668" cy="3152887"/>
          </a:xfrm>
          <a:prstGeom prst="rect">
            <a:avLst/>
          </a:prstGeo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p>
            <a:pPr marL="0" indent="0" algn="l" defTabSz="914400" rtl="0" eaLnBrk="1" latinLnBrk="0" hangingPunct="1">
              <a:spcBef>
                <a:spcPts val="2000"/>
              </a:spcBef>
              <a:buClr>
                <a:schemeClr val="accent1">
                  <a:lumMod val="60000"/>
                  <a:lumOff val="40000"/>
                </a:schemeClr>
              </a:buClr>
              <a:buSzPct val="110000"/>
              <a:buFont typeface="Wingdings 2" pitchFamily="18" charset="2"/>
              <a:buNone/>
            </a:pPr>
            <a:endParaRPr sz="3200" kern="1200">
              <a:solidFill>
                <a:schemeClr val="tx1">
                  <a:lumMod val="65000"/>
                  <a:lumOff val="35000"/>
                </a:schemeClr>
              </a:solidFill>
              <a:latin typeface="+mn-lt"/>
              <a:ea typeface="+mn-ea"/>
              <a:cs typeface="+mn-cs"/>
            </a:endParaRPr>
          </a:p>
        </p:txBody>
      </p:sp>
      <p:sp>
        <p:nvSpPr>
          <p:cNvPr id="2" name="Title 1"/>
          <p:cNvSpPr>
            <a:spLocks noGrp="1"/>
          </p:cNvSpPr>
          <p:nvPr>
            <p:ph type="ctrTitle"/>
          </p:nvPr>
        </p:nvSpPr>
        <p:spPr>
          <a:xfrm>
            <a:off x="1322921" y="1523999"/>
            <a:ext cx="6498158" cy="1724867"/>
          </a:xfr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322921" y="3299012"/>
            <a:ext cx="6498159" cy="916641"/>
          </a:xfrm>
        </p:spPr>
        <p:txBody>
          <a:bodyPr vert="horz" lIns="91440" tIns="45720" rIns="91440" bIns="45720"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6BFD6E34-BFF8-124F-BC9B-3623CE062910}" type="datetimeFigureOut">
              <a:rPr lang="en-US" smtClean="0"/>
              <a:pPr/>
              <a:t>6/14/10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8FC659F-5C0E-5342-9155-C3DE9279C313}"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4079545" cy="1162050"/>
          </a:xfrm>
        </p:spPr>
        <p:txBody>
          <a:bodyPr anchor="b"/>
          <a:lstStyle>
            <a:lvl1pPr algn="ctr">
              <a:defRPr sz="3600" b="0"/>
            </a:lvl1pPr>
          </a:lstStyle>
          <a:p>
            <a:r>
              <a:rPr lang="en-US" smtClean="0"/>
              <a:t>Click to edit Master title style</a:t>
            </a:r>
            <a:endParaRPr/>
          </a:p>
        </p:txBody>
      </p:sp>
      <p:sp>
        <p:nvSpPr>
          <p:cNvPr id="4" name="Text Placeholder 3"/>
          <p:cNvSpPr>
            <a:spLocks noGrp="1"/>
          </p:cNvSpPr>
          <p:nvPr>
            <p:ph type="body" sz="half" idx="2"/>
          </p:nvPr>
        </p:nvSpPr>
        <p:spPr>
          <a:xfrm>
            <a:off x="533398" y="1787856"/>
            <a:ext cx="4079545" cy="3720152"/>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D6E34-BFF8-124F-BC9B-3623CE062910}" type="datetimeFigureOut">
              <a:rPr lang="en-US" smtClean="0"/>
              <a:pPr/>
              <a:t>6/14/10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8FC659F-5C0E-5342-9155-C3DE9279C313}" type="slidenum">
              <a:rPr lang="en-US" smtClean="0"/>
              <a:pPr/>
              <a:t>‹#›</a:t>
            </a:fld>
            <a:endParaRPr lang="en-US" dirty="0"/>
          </a:p>
        </p:txBody>
      </p:sp>
      <p:sp>
        <p:nvSpPr>
          <p:cNvPr id="8" name="Picture Placeholder 2"/>
          <p:cNvSpPr>
            <a:spLocks noGrp="1"/>
          </p:cNvSpPr>
          <p:nvPr>
            <p:ph type="pic" idx="1"/>
          </p:nvPr>
        </p:nvSpPr>
        <p:spPr>
          <a:xfrm>
            <a:off x="5090617" y="359392"/>
            <a:ext cx="3657600" cy="5318077"/>
          </a:xfr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6BFD6E34-BFF8-124F-BC9B-3623CE062910}" type="datetimeFigureOut">
              <a:rPr lang="en-US" smtClean="0"/>
              <a:pPr/>
              <a:t>6/14/10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8FC659F-5C0E-5342-9155-C3DE9279C313}"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9792" y="368301"/>
            <a:ext cx="1524000" cy="55753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49274" y="368301"/>
            <a:ext cx="6689726" cy="5575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6BFD6E34-BFF8-124F-BC9B-3623CE062910}" type="datetimeFigureOut">
              <a:rPr lang="en-US" smtClean="0"/>
              <a:pPr/>
              <a:t>6/14/10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8FC659F-5C0E-5342-9155-C3DE9279C313}"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6BFD6E34-BFF8-124F-BC9B-3623CE062910}" type="datetimeFigureOut">
              <a:rPr lang="en-US" smtClean="0"/>
              <a:pPr/>
              <a:t>6/14/10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8FC659F-5C0E-5342-9155-C3DE9279C313}"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363538" y="3352801"/>
            <a:ext cx="8416925" cy="1470025"/>
          </a:xfrm>
        </p:spPr>
        <p:txBody>
          <a:bodyPr/>
          <a:lstStyle/>
          <a:p>
            <a:r>
              <a:rPr lang="en-US" smtClean="0"/>
              <a:t>Click to edit Master title style</a:t>
            </a:r>
            <a:endParaRPr/>
          </a:p>
        </p:txBody>
      </p:sp>
      <p:sp>
        <p:nvSpPr>
          <p:cNvPr id="3" name="Subtitle 2"/>
          <p:cNvSpPr>
            <a:spLocks noGrp="1"/>
          </p:cNvSpPr>
          <p:nvPr>
            <p:ph type="subTitle" idx="1"/>
          </p:nvPr>
        </p:nvSpPr>
        <p:spPr>
          <a:xfrm>
            <a:off x="363538" y="4771029"/>
            <a:ext cx="8416925"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6BFD6E34-BFF8-124F-BC9B-3623CE062910}" type="datetimeFigureOut">
              <a:rPr lang="en-US" smtClean="0"/>
              <a:pPr/>
              <a:t>6/14/10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8FC659F-5C0E-5342-9155-C3DE9279C313}" type="slidenum">
              <a:rPr lang="en-US" smtClean="0"/>
              <a:pPr/>
              <a:t>‹#›</a:t>
            </a:fld>
            <a:endParaRPr lang="en-US" dirty="0"/>
          </a:p>
        </p:txBody>
      </p:sp>
      <p:sp>
        <p:nvSpPr>
          <p:cNvPr id="9" name="Picture Placeholder 2"/>
          <p:cNvSpPr>
            <a:spLocks noGrp="1"/>
          </p:cNvSpPr>
          <p:nvPr>
            <p:ph type="pic" idx="13"/>
          </p:nvPr>
        </p:nvSpPr>
        <p:spPr>
          <a:xfrm>
            <a:off x="370980" y="363538"/>
            <a:ext cx="8402040" cy="2836862"/>
          </a:xfrm>
          <a:ln w="3175">
            <a:solidFill>
              <a:schemeClr val="bg1"/>
            </a:solidFill>
          </a:ln>
          <a:effectLst>
            <a:outerShdw blurRad="63500" sx="100500" sy="100500" algn="ctr"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9275" y="2403144"/>
            <a:ext cx="8056563" cy="1362075"/>
          </a:xfrm>
        </p:spPr>
        <p:txBody>
          <a:bodyPr anchor="b" anchorCtr="0"/>
          <a:lstStyle>
            <a:lvl1pPr algn="ctr">
              <a:defRPr sz="4600" b="0" cap="none" baseline="0"/>
            </a:lvl1pPr>
          </a:lstStyle>
          <a:p>
            <a:r>
              <a:rPr lang="en-US" smtClean="0"/>
              <a:t>Click to edit Master title style</a:t>
            </a:r>
            <a:endParaRPr/>
          </a:p>
        </p:txBody>
      </p:sp>
      <p:sp>
        <p:nvSpPr>
          <p:cNvPr id="3" name="Text Placeholder 2"/>
          <p:cNvSpPr>
            <a:spLocks noGrp="1"/>
          </p:cNvSpPr>
          <p:nvPr>
            <p:ph type="body" idx="1"/>
          </p:nvPr>
        </p:nvSpPr>
        <p:spPr>
          <a:xfrm>
            <a:off x="549275" y="3736005"/>
            <a:ext cx="8056563" cy="1500187"/>
          </a:xfrm>
        </p:spPr>
        <p:txBody>
          <a:bodyPr anchor="t" anchorCtr="0">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D6E34-BFF8-124F-BC9B-3623CE062910}" type="datetimeFigureOut">
              <a:rPr lang="en-US" smtClean="0"/>
              <a:pPr/>
              <a:t>6/14/10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8FC659F-5C0E-5342-9155-C3DE9279C313}"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lstStyle/>
          <a:p>
            <a:r>
              <a:rPr lang="en-US" smtClean="0"/>
              <a:t>Click to edit Master title style</a:t>
            </a:r>
            <a:endParaRPr/>
          </a:p>
        </p:txBody>
      </p:sp>
      <p:sp>
        <p:nvSpPr>
          <p:cNvPr id="3" name="Content Placeholder 2"/>
          <p:cNvSpPr>
            <a:spLocks noGrp="1"/>
          </p:cNvSpPr>
          <p:nvPr>
            <p:ph sz="half" idx="1"/>
          </p:nvPr>
        </p:nvSpPr>
        <p:spPr>
          <a:xfrm>
            <a:off x="549275"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51071"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6BFD6E34-BFF8-124F-BC9B-3623CE062910}" type="datetimeFigureOut">
              <a:rPr lang="en-US" smtClean="0"/>
              <a:pPr/>
              <a:t>6/14/10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8FC659F-5C0E-5342-9155-C3DE9279C313}"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9274" y="107576"/>
            <a:ext cx="8042276" cy="1336956"/>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549274"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49274"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51070"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1070"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6BFD6E34-BFF8-124F-BC9B-3623CE062910}" type="datetimeFigureOut">
              <a:rPr lang="en-US" smtClean="0"/>
              <a:pPr/>
              <a:t>6/14/10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8FC659F-5C0E-5342-9155-C3DE9279C313}"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6BFD6E34-BFF8-124F-BC9B-3623CE062910}" type="datetimeFigureOut">
              <a:rPr lang="en-US" smtClean="0"/>
              <a:pPr/>
              <a:t>6/14/10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8FC659F-5C0E-5342-9155-C3DE9279C313}"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D6E34-BFF8-124F-BC9B-3623CE062910}" type="datetimeFigureOut">
              <a:rPr lang="en-US" smtClean="0"/>
              <a:pPr/>
              <a:t>6/14/10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8FC659F-5C0E-5342-9155-C3DE9279C313}"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9" y="611872"/>
            <a:ext cx="3840480" cy="11620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742824" y="368300"/>
            <a:ext cx="3840480" cy="5575300"/>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533399" y="1787856"/>
            <a:ext cx="3840480" cy="3720152"/>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D6E34-BFF8-124F-BC9B-3623CE062910}" type="datetimeFigureOut">
              <a:rPr lang="en-US" smtClean="0"/>
              <a:pPr/>
              <a:t>6/14/10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8FC659F-5C0E-5342-9155-C3DE9279C313}"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9275" y="107576"/>
            <a:ext cx="8042276" cy="1336956"/>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549275" y="1600201"/>
            <a:ext cx="8042276" cy="4343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5629835" y="6275668"/>
            <a:ext cx="2133600" cy="365125"/>
          </a:xfrm>
          <a:prstGeom prst="rect">
            <a:avLst/>
          </a:prstGeom>
        </p:spPr>
        <p:txBody>
          <a:bodyPr vert="horz" lIns="91440" tIns="45720" rIns="91440" bIns="45720" rtlCol="0" anchor="ctr"/>
          <a:lstStyle>
            <a:lvl1pPr algn="r">
              <a:defRPr sz="1200">
                <a:solidFill>
                  <a:schemeClr val="bg1"/>
                </a:solidFill>
              </a:defRPr>
            </a:lvl1pPr>
          </a:lstStyle>
          <a:p>
            <a:fld id="{6BFD6E34-BFF8-124F-BC9B-3623CE062910}" type="datetimeFigureOut">
              <a:rPr lang="en-US" smtClean="0"/>
              <a:pPr/>
              <a:t>6/14/10</a:t>
            </a:fld>
            <a:endParaRPr lang="en-US" dirty="0"/>
          </a:p>
        </p:txBody>
      </p:sp>
      <p:sp>
        <p:nvSpPr>
          <p:cNvPr id="5" name="Footer Placeholder 4"/>
          <p:cNvSpPr>
            <a:spLocks noGrp="1"/>
          </p:cNvSpPr>
          <p:nvPr>
            <p:ph type="ftr" sz="quarter" idx="3"/>
          </p:nvPr>
        </p:nvSpPr>
        <p:spPr>
          <a:xfrm>
            <a:off x="264458" y="6275668"/>
            <a:ext cx="4840941" cy="365125"/>
          </a:xfrm>
          <a:prstGeom prst="rect">
            <a:avLst/>
          </a:prstGeom>
        </p:spPr>
        <p:txBody>
          <a:bodyPr vert="horz" lIns="91440" tIns="45720" rIns="91440" bIns="45720" rtlCol="0" anchor="ctr"/>
          <a:lstStyle>
            <a:lvl1pPr algn="l">
              <a:defRPr sz="1200">
                <a:solidFill>
                  <a:schemeClr val="bg1"/>
                </a:solidFill>
              </a:defRPr>
            </a:lvl1pPr>
          </a:lstStyle>
          <a:p>
            <a:endParaRPr lang="en-US" dirty="0"/>
          </a:p>
        </p:txBody>
      </p:sp>
      <p:sp>
        <p:nvSpPr>
          <p:cNvPr id="6" name="Slide Number Placeholder 5"/>
          <p:cNvSpPr>
            <a:spLocks noGrp="1"/>
          </p:cNvSpPr>
          <p:nvPr>
            <p:ph type="sldNum" sz="quarter" idx="4"/>
          </p:nvPr>
        </p:nvSpPr>
        <p:spPr>
          <a:xfrm>
            <a:off x="7897906" y="6275668"/>
            <a:ext cx="990600" cy="365125"/>
          </a:xfrm>
          <a:prstGeom prst="rect">
            <a:avLst/>
          </a:prstGeom>
        </p:spPr>
        <p:txBody>
          <a:bodyPr vert="horz" lIns="91440" tIns="45720" rIns="91440" bIns="45720" rtlCol="0" anchor="ctr"/>
          <a:lstStyle>
            <a:lvl1pPr algn="r">
              <a:defRPr sz="3600">
                <a:solidFill>
                  <a:schemeClr val="bg1"/>
                </a:solidFill>
              </a:defRPr>
            </a:lvl1pPr>
          </a:lstStyle>
          <a:p>
            <a:fld id="{08FC659F-5C0E-5342-9155-C3DE9279C31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600" kern="1200">
          <a:solidFill>
            <a:schemeClr val="accent1"/>
          </a:solidFill>
          <a:latin typeface="+mj-lt"/>
          <a:ea typeface="+mj-ea"/>
          <a:cs typeface="+mj-cs"/>
        </a:defRPr>
      </a:lvl1pPr>
    </p:titleStyle>
    <p:body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bin"/><Relationship Id="rId4" Type="http://schemas.openxmlformats.org/officeDocument/2006/relationships/audio" Target="../media/audio11.bin"/><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df"/><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df"/><Relationship Id="rId3"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df"/><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df"/><Relationship Id="rId3"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df"/><Relationship Id="rId3"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df"/><Relationship Id="rId3" Type="http://schemas.openxmlformats.org/officeDocument/2006/relationships/image" Target="../media/image2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audio" Target="file://localhost/Users/Kevin/Desktop/Reeve%20Podcasts/Reeves%20Podcast%20Three%20Challenges%20of%20Web%202%200%20Educational%20Leadership%20March%202009.wma" TargetMode="External"/><Relationship Id="rId4" Type="http://schemas.openxmlformats.org/officeDocument/2006/relationships/audio" Target="file://localhost/Users/Kevin/Desktop/Reeve%20Podcasts/Reeves-PodcastDrowninginData-1.wma" TargetMode="External"/><Relationship Id="rId5" Type="http://schemas.openxmlformats.org/officeDocument/2006/relationships/audio" Target="file://localhost/Users/Kevin/Desktop/Reeve%20Podcasts/SocialResponsibility.wma" TargetMode="External"/><Relationship Id="rId6" Type="http://schemas.openxmlformats.org/officeDocument/2006/relationships/slideLayout" Target="../slideLayouts/slideLayout2.xml"/><Relationship Id="rId7" Type="http://schemas.openxmlformats.org/officeDocument/2006/relationships/image" Target="../media/image26.png"/><Relationship Id="rId1" Type="http://schemas.openxmlformats.org/officeDocument/2006/relationships/audio" Target="file://localhost/Users/Kevin/Desktop/Reeve%20Podcasts/ModelTeachers.wma" TargetMode="External"/><Relationship Id="rId2" Type="http://schemas.openxmlformats.org/officeDocument/2006/relationships/audio" Target="file://localhost/Users/Kevin/Desktop/Reeve%20Podcasts/Reeves%20Podcast%20Ed%20Leadership%20April%202009%20The%20Value%20of%20Culture.wma" TargetMode="External"/></Relationships>
</file>

<file path=ppt/slides/_rels/slide26.xml.rels><?xml version="1.0" encoding="UTF-8" standalone="yes"?>
<Relationships xmlns="http://schemas.openxmlformats.org/package/2006/relationships"><Relationship Id="rId1" Type="http://schemas.openxmlformats.org/officeDocument/2006/relationships/video" Target="file://localhost/Users/Kevin/Desktop/830%20Summer%20Course/TeacherTube___Walkthroughs_and_Learning_Objectives%20copy.wmv" TargetMode="External"/><Relationship Id="rId2" Type="http://schemas.openxmlformats.org/officeDocument/2006/relationships/slideLayout" Target="../slideLayouts/slideLayout2.xml"/><Relationship Id="rId3" Type="http://schemas.openxmlformats.org/officeDocument/2006/relationships/image" Target="../media/image2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df"/><Relationship Id="rId3" Type="http://schemas.openxmlformats.org/officeDocument/2006/relationships/image" Target="../media/image2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video" Target="file://localhost/Users/Kevin/Desktop/my%20documents/2010%20Brockport/bugs%20life.wmv" TargetMode="External"/><Relationship Id="rId2" Type="http://schemas.openxmlformats.org/officeDocument/2006/relationships/slideLayout" Target="../slideLayouts/slideLayout6.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jpeg"/><Relationship Id="rId1" Type="http://schemas.openxmlformats.org/officeDocument/2006/relationships/slideLayout" Target="../slideLayouts/slideLayout6.xml"/><Relationship Id="rId2" Type="http://schemas.openxmlformats.org/officeDocument/2006/relationships/image" Target="../media/image3.pdf"/></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Learning Leader</a:t>
            </a:r>
            <a:br>
              <a:rPr lang="en-US" dirty="0" smtClean="0"/>
            </a:br>
            <a:r>
              <a:rPr lang="en-US" dirty="0" smtClean="0"/>
              <a:t>Douglas B. Reeves</a:t>
            </a:r>
            <a:endParaRPr lang="en-US" dirty="0"/>
          </a:p>
        </p:txBody>
      </p:sp>
      <p:sp>
        <p:nvSpPr>
          <p:cNvPr id="3" name="Subtitle 2"/>
          <p:cNvSpPr>
            <a:spLocks noGrp="1"/>
          </p:cNvSpPr>
          <p:nvPr>
            <p:ph type="subTitle" idx="1"/>
          </p:nvPr>
        </p:nvSpPr>
        <p:spPr/>
        <p:txBody>
          <a:bodyPr/>
          <a:lstStyle/>
          <a:p>
            <a:r>
              <a:rPr lang="en-US" dirty="0" smtClean="0"/>
              <a:t>How to Focus Improvement for Better Results</a:t>
            </a:r>
          </a:p>
          <a:p>
            <a:r>
              <a:rPr lang="en-US" dirty="0" smtClean="0"/>
              <a:t>Part I</a:t>
            </a:r>
            <a:endParaRPr lang="en-US" dirty="0"/>
          </a:p>
        </p:txBody>
      </p:sp>
    </p:spTree>
  </p:cSld>
  <p:clrMapOvr>
    <a:masterClrMapping/>
  </p:clrMapOvr>
  <mc:AlternateContent xmlns:mp="http://schemas.microsoft.com/office/mac/powerpoint/2008/main">
    <mc:Choice Requires="mp">
      <mp:transition>
        <mp:cube dir="d"/>
        <mp:sndAc>
          <p:stSnd>
            <p:snd r:embed="rId3" name="Chimes"/>
          </p:stSnd>
        </mp:sndAc>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dir="d"/>
        <p:sndAc>
          <p:stSnd>
            <p:snd r:embed="rId4" name="Chimes"/>
          </p:stSnd>
        </p:sndAc>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007165" y="963758"/>
            <a:ext cx="7594600" cy="5054600"/>
          </a:xfrm>
          <a:prstGeom prst="rect">
            <a:avLst/>
          </a:prstGeom>
        </p:spPr>
      </p:pic>
      <p:sp>
        <p:nvSpPr>
          <p:cNvPr id="9" name="TextBox 8"/>
          <p:cNvSpPr txBox="1"/>
          <p:nvPr/>
        </p:nvSpPr>
        <p:spPr>
          <a:xfrm>
            <a:off x="542234" y="1223775"/>
            <a:ext cx="464931" cy="535531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smtClean="0"/>
              <a:t>R</a:t>
            </a:r>
          </a:p>
          <a:p>
            <a:r>
              <a:rPr lang="en-US" dirty="0" smtClean="0"/>
              <a:t>E</a:t>
            </a:r>
          </a:p>
          <a:p>
            <a:r>
              <a:rPr lang="en-US" dirty="0" smtClean="0"/>
              <a:t>S</a:t>
            </a:r>
          </a:p>
          <a:p>
            <a:r>
              <a:rPr lang="en-US" dirty="0" smtClean="0"/>
              <a:t>U</a:t>
            </a:r>
          </a:p>
          <a:p>
            <a:r>
              <a:rPr lang="en-US" dirty="0" smtClean="0"/>
              <a:t>L</a:t>
            </a:r>
          </a:p>
          <a:p>
            <a:r>
              <a:rPr lang="en-US" dirty="0" smtClean="0"/>
              <a:t>T</a:t>
            </a:r>
          </a:p>
          <a:p>
            <a:r>
              <a:rPr lang="en-US" dirty="0" smtClean="0"/>
              <a:t>S</a:t>
            </a:r>
          </a:p>
          <a:p>
            <a:endParaRPr lang="en-US" dirty="0" smtClean="0"/>
          </a:p>
          <a:p>
            <a:r>
              <a:rPr lang="en-US" dirty="0" smtClean="0"/>
              <a:t>A</a:t>
            </a:r>
          </a:p>
          <a:p>
            <a:r>
              <a:rPr lang="en-US" dirty="0" smtClean="0"/>
              <a:t>C</a:t>
            </a:r>
          </a:p>
          <a:p>
            <a:r>
              <a:rPr lang="en-US" dirty="0" smtClean="0"/>
              <a:t>H</a:t>
            </a:r>
          </a:p>
          <a:p>
            <a:r>
              <a:rPr lang="en-US" dirty="0" smtClean="0"/>
              <a:t>I</a:t>
            </a:r>
          </a:p>
          <a:p>
            <a:r>
              <a:rPr lang="en-US" dirty="0" smtClean="0"/>
              <a:t>E</a:t>
            </a:r>
          </a:p>
          <a:p>
            <a:r>
              <a:rPr lang="en-US" dirty="0" smtClean="0"/>
              <a:t>V</a:t>
            </a:r>
          </a:p>
          <a:p>
            <a:r>
              <a:rPr lang="en-US" dirty="0" smtClean="0"/>
              <a:t>E</a:t>
            </a:r>
          </a:p>
          <a:p>
            <a:r>
              <a:rPr lang="en-US" dirty="0" smtClean="0"/>
              <a:t>ME</a:t>
            </a:r>
          </a:p>
          <a:p>
            <a:r>
              <a:rPr lang="en-US" dirty="0" smtClean="0"/>
              <a:t>N</a:t>
            </a:r>
          </a:p>
          <a:p>
            <a:r>
              <a:rPr lang="en-US" dirty="0"/>
              <a:t>T</a:t>
            </a:r>
          </a:p>
        </p:txBody>
      </p:sp>
      <p:sp>
        <p:nvSpPr>
          <p:cNvPr id="10" name="TextBox 9"/>
          <p:cNvSpPr txBox="1"/>
          <p:nvPr/>
        </p:nvSpPr>
        <p:spPr>
          <a:xfrm>
            <a:off x="3283692" y="6211411"/>
            <a:ext cx="3934069" cy="36767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smtClean="0"/>
              <a:t>ANTECENDENTS OF EXCELLENCE</a:t>
            </a:r>
            <a:endParaRPr lang="en-US" dirty="0"/>
          </a:p>
        </p:txBody>
      </p:sp>
      <p:sp>
        <p:nvSpPr>
          <p:cNvPr id="11" name="TextBox 10"/>
          <p:cNvSpPr txBox="1"/>
          <p:nvPr/>
        </p:nvSpPr>
        <p:spPr>
          <a:xfrm>
            <a:off x="2075592" y="278912"/>
            <a:ext cx="5142169"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smtClean="0"/>
              <a:t>LEADERSHIP FOR LEARNING FRAMEWORK</a:t>
            </a:r>
            <a:endParaRPr lang="en-US" dirty="0"/>
          </a:p>
        </p:txBody>
      </p:sp>
    </p:spTree>
  </p:cSld>
  <p:clrMapOvr>
    <a:masterClrMapping/>
  </p:clrMapOvr>
  <mc:AlternateContent xmlns:mp="http://schemas.microsoft.com/office/mac/powerpoint/2008/main">
    <mc:Choice Requires="mp">
      <mp:transition>
        <mp:flip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newsflash/>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Lucky</a:t>
            </a:r>
            <a:endParaRPr lang="en-US" dirty="0"/>
          </a:p>
        </p:txBody>
      </p:sp>
      <p:pic>
        <p:nvPicPr>
          <p:cNvPr id="4" name="Content Placeholder 3"/>
          <p:cNvPicPr>
            <a:picLocks noGrp="1" noChangeAspect="1"/>
          </p:cNvPicPr>
          <p:nvPr>
            <p:ph idx="1"/>
          </p:nvPr>
        </p:nvPicPr>
        <mc:AlternateContent>
          <mc:Choice xmlns:ma="http://schemas.microsoft.com/office/mac/drawingml/2008/main" Requires="ma">
            <p:blipFill>
              <a:blip r:embed="rId2"/>
              <a:srcRect l="-21078" r="-21078"/>
              <a:stretch>
                <a:fillRect/>
              </a:stretch>
            </p:blipFill>
          </mc:Choice>
          <mc:Fallback>
            <p:blipFill>
              <a:blip r:embed="rId3"/>
              <a:srcRect l="-21078" r="-21078"/>
              <a:stretch>
                <a:fillRect/>
              </a:stretch>
            </p:blipFill>
          </mc:Fallback>
        </mc:AlternateContent>
        <p:spPr>
          <a:xfrm>
            <a:off x="4181883" y="3562067"/>
            <a:ext cx="4409667" cy="2381533"/>
          </a:xfrm>
        </p:spPr>
      </p:pic>
      <p:sp>
        <p:nvSpPr>
          <p:cNvPr id="5" name="TextBox 4"/>
          <p:cNvSpPr txBox="1"/>
          <p:nvPr/>
        </p:nvSpPr>
        <p:spPr>
          <a:xfrm>
            <a:off x="549275" y="1444532"/>
            <a:ext cx="3957867" cy="4247317"/>
          </a:xfrm>
          <a:prstGeom prst="rect">
            <a:avLst/>
          </a:prstGeom>
          <a:noFill/>
        </p:spPr>
        <p:txBody>
          <a:bodyPr wrap="square" rtlCol="0">
            <a:spAutoFit/>
          </a:bodyPr>
          <a:lstStyle/>
          <a:p>
            <a:r>
              <a:rPr lang="en-US" dirty="0" smtClean="0"/>
              <a:t>High Results, No Understanding of Antecedents</a:t>
            </a:r>
          </a:p>
          <a:p>
            <a:endParaRPr lang="en-US" dirty="0" smtClean="0"/>
          </a:p>
          <a:p>
            <a:endParaRPr lang="en-US" dirty="0" smtClean="0"/>
          </a:p>
          <a:p>
            <a:r>
              <a:rPr lang="en-US" dirty="0" smtClean="0"/>
              <a:t>Achievement not related to instruction</a:t>
            </a:r>
          </a:p>
          <a:p>
            <a:endParaRPr lang="en-US" dirty="0" smtClean="0"/>
          </a:p>
          <a:p>
            <a:endParaRPr lang="en-US" dirty="0" smtClean="0"/>
          </a:p>
          <a:p>
            <a:r>
              <a:rPr lang="en-US" dirty="0" smtClean="0"/>
              <a:t>Performance predates teaching</a:t>
            </a:r>
          </a:p>
          <a:p>
            <a:endParaRPr lang="en-US" dirty="0" smtClean="0"/>
          </a:p>
          <a:p>
            <a:endParaRPr lang="en-US" dirty="0" smtClean="0"/>
          </a:p>
          <a:p>
            <a:r>
              <a:rPr lang="en-US" dirty="0" smtClean="0"/>
              <a:t>Success not sustainable or attributed to adult actions</a:t>
            </a:r>
          </a:p>
          <a:p>
            <a:endParaRPr lang="en-US" dirty="0" smtClean="0"/>
          </a:p>
          <a:p>
            <a:r>
              <a:rPr lang="en-US" dirty="0" smtClean="0"/>
              <a:t>Replication of success unlikely</a:t>
            </a:r>
            <a:endParaRPr lang="en-US" dirty="0"/>
          </a:p>
        </p:txBody>
      </p:sp>
    </p:spTree>
  </p:cSld>
  <p:clrMapOvr>
    <a:masterClrMapping/>
  </p:clrMapOvr>
  <mc:AlternateContent xmlns:mp="http://schemas.microsoft.com/office/mac/powerpoint/2008/main">
    <mc:Choice Requires="mp">
      <mp:transition>
        <mp:flip/>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newsflash/>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Loser</a:t>
            </a:r>
            <a:endParaRPr lang="en-US" dirty="0"/>
          </a:p>
        </p:txBody>
      </p:sp>
      <p:pic>
        <p:nvPicPr>
          <p:cNvPr id="4" name="Content Placeholder 3"/>
          <p:cNvPicPr>
            <a:picLocks noGrp="1" noChangeAspect="1"/>
          </p:cNvPicPr>
          <p:nvPr>
            <p:ph idx="1"/>
          </p:nvPr>
        </p:nvPicPr>
        <p:blipFill>
          <a:blip r:embed="rId2"/>
          <a:srcRect l="-11412" r="-11412"/>
          <a:stretch>
            <a:fillRect/>
          </a:stretch>
        </p:blipFill>
        <p:spPr>
          <a:xfrm>
            <a:off x="4246472" y="3946852"/>
            <a:ext cx="4345079" cy="2346651"/>
          </a:xfrm>
        </p:spPr>
      </p:pic>
      <p:sp>
        <p:nvSpPr>
          <p:cNvPr id="5" name="TextBox 4"/>
          <p:cNvSpPr txBox="1"/>
          <p:nvPr/>
        </p:nvSpPr>
        <p:spPr>
          <a:xfrm>
            <a:off x="805400" y="1444532"/>
            <a:ext cx="3441072" cy="5078314"/>
          </a:xfrm>
          <a:prstGeom prst="rect">
            <a:avLst/>
          </a:prstGeom>
          <a:noFill/>
        </p:spPr>
        <p:txBody>
          <a:bodyPr wrap="square" rtlCol="0">
            <a:spAutoFit/>
          </a:bodyPr>
          <a:lstStyle/>
          <a:p>
            <a:r>
              <a:rPr lang="en-US" dirty="0" smtClean="0"/>
              <a:t>Low results, no understanding of antecedents</a:t>
            </a:r>
          </a:p>
          <a:p>
            <a:endParaRPr lang="en-US" dirty="0" smtClean="0"/>
          </a:p>
          <a:p>
            <a:r>
              <a:rPr lang="en-US" dirty="0" smtClean="0"/>
              <a:t>Attribute failure to students, parents, SES, ethnicity, etc.</a:t>
            </a:r>
          </a:p>
          <a:p>
            <a:endParaRPr lang="en-US" dirty="0" smtClean="0"/>
          </a:p>
          <a:p>
            <a:r>
              <a:rPr lang="en-US" dirty="0" smtClean="0"/>
              <a:t>No reason to change</a:t>
            </a:r>
          </a:p>
          <a:p>
            <a:endParaRPr lang="en-US" dirty="0" smtClean="0"/>
          </a:p>
          <a:p>
            <a:r>
              <a:rPr lang="en-US" dirty="0" smtClean="0"/>
              <a:t>Victimhood, “Belligerent indifference”</a:t>
            </a:r>
          </a:p>
          <a:p>
            <a:endParaRPr lang="en-US" dirty="0" smtClean="0"/>
          </a:p>
          <a:p>
            <a:r>
              <a:rPr lang="en-US" dirty="0" smtClean="0"/>
              <a:t>Irresponsibility</a:t>
            </a:r>
          </a:p>
          <a:p>
            <a:endParaRPr lang="en-US" dirty="0" smtClean="0"/>
          </a:p>
          <a:p>
            <a:r>
              <a:rPr lang="en-US" dirty="0" smtClean="0"/>
              <a:t>Replication of failure highly likely</a:t>
            </a:r>
          </a:p>
          <a:p>
            <a:endParaRPr lang="en-US" dirty="0" smtClean="0"/>
          </a:p>
          <a:p>
            <a:endParaRPr lang="en-US" dirty="0"/>
          </a:p>
        </p:txBody>
      </p:sp>
    </p:spTree>
  </p:cSld>
  <p:clrMapOvr>
    <a:masterClrMapping/>
  </p:clrMapOvr>
  <mc:AlternateContent xmlns:mp="http://schemas.microsoft.com/office/mac/powerpoint/2008/main">
    <mc:Choice Requires="mp">
      <mp:transition>
        <mp:flip dir="r"/>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newsflash/>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Leader</a:t>
            </a:r>
            <a:endParaRPr lang="en-US" dirty="0"/>
          </a:p>
        </p:txBody>
      </p:sp>
      <p:pic>
        <p:nvPicPr>
          <p:cNvPr id="4" name="Content Placeholder 3"/>
          <p:cNvPicPr>
            <a:picLocks noGrp="1" noChangeAspect="1"/>
          </p:cNvPicPr>
          <p:nvPr>
            <p:ph idx="4294967295"/>
          </p:nvPr>
        </p:nvPicPr>
        <p:blipFill>
          <a:blip r:embed="rId2"/>
          <a:srcRect l="-10332" r="-10332"/>
          <a:stretch>
            <a:fillRect/>
          </a:stretch>
        </p:blipFill>
        <p:spPr>
          <a:xfrm>
            <a:off x="4749800" y="3570288"/>
            <a:ext cx="4394200" cy="2373312"/>
          </a:xfrm>
        </p:spPr>
      </p:pic>
      <p:sp>
        <p:nvSpPr>
          <p:cNvPr id="5" name="TextBox 4"/>
          <p:cNvSpPr txBox="1"/>
          <p:nvPr/>
        </p:nvSpPr>
        <p:spPr>
          <a:xfrm>
            <a:off x="774423" y="1444532"/>
            <a:ext cx="3670765" cy="2862323"/>
          </a:xfrm>
          <a:prstGeom prst="rect">
            <a:avLst/>
          </a:prstGeom>
          <a:noFill/>
        </p:spPr>
        <p:txBody>
          <a:bodyPr wrap="square" rtlCol="0">
            <a:spAutoFit/>
          </a:bodyPr>
          <a:lstStyle/>
          <a:p>
            <a:r>
              <a:rPr lang="en-US" dirty="0" smtClean="0"/>
              <a:t>High Results, good understanding of antecedents</a:t>
            </a:r>
          </a:p>
          <a:p>
            <a:endParaRPr lang="en-US" dirty="0" smtClean="0"/>
          </a:p>
          <a:p>
            <a:r>
              <a:rPr lang="en-US" dirty="0" smtClean="0"/>
              <a:t>Pursues continuous improvement</a:t>
            </a:r>
          </a:p>
          <a:p>
            <a:endParaRPr lang="en-US" dirty="0" smtClean="0"/>
          </a:p>
          <a:p>
            <a:r>
              <a:rPr lang="en-US" dirty="0" smtClean="0"/>
              <a:t>Realizes that success that is static is transitory</a:t>
            </a:r>
          </a:p>
          <a:p>
            <a:endParaRPr lang="en-US" dirty="0" smtClean="0"/>
          </a:p>
          <a:p>
            <a:r>
              <a:rPr lang="en-US" dirty="0" smtClean="0"/>
              <a:t>Replication of Success is likely</a:t>
            </a:r>
            <a:endParaRPr lang="en-US" dirty="0"/>
          </a:p>
        </p:txBody>
      </p:sp>
    </p:spTree>
  </p:cSld>
  <p:clrMapOvr>
    <a:masterClrMapping/>
  </p:clrMapOvr>
  <mc:AlternateContent xmlns:mp="http://schemas.microsoft.com/office/mac/powerpoint/2008/main">
    <mc:Choice Requires="mp">
      <mp:transition>
        <mp:flip dir="u"/>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newsflash/>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Learner</a:t>
            </a:r>
            <a:endParaRPr lang="en-US" dirty="0"/>
          </a:p>
        </p:txBody>
      </p:sp>
      <p:pic>
        <p:nvPicPr>
          <p:cNvPr id="7" name="Content Placeholder 6"/>
          <p:cNvPicPr>
            <a:picLocks noGrp="1" noChangeAspect="1"/>
          </p:cNvPicPr>
          <p:nvPr>
            <p:ph idx="1"/>
          </p:nvPr>
        </p:nvPicPr>
        <mc:AlternateContent>
          <mc:Choice xmlns:ma="http://schemas.microsoft.com/office/mac/drawingml/2008/main" Requires="ma">
            <p:blipFill>
              <a:blip r:embed="rId2"/>
              <a:srcRect l="-71196" r="-71196"/>
              <a:stretch>
                <a:fillRect/>
              </a:stretch>
            </p:blipFill>
          </mc:Choice>
          <mc:Fallback>
            <p:blipFill>
              <a:blip r:embed="rId3"/>
              <a:srcRect l="-71196" r="-71196"/>
              <a:stretch>
                <a:fillRect/>
              </a:stretch>
            </p:blipFill>
          </mc:Fallback>
        </mc:AlternateContent>
        <p:spPr>
          <a:xfrm>
            <a:off x="4182864" y="3562597"/>
            <a:ext cx="4408686" cy="2381003"/>
          </a:xfrm>
        </p:spPr>
      </p:pic>
      <p:sp>
        <p:nvSpPr>
          <p:cNvPr id="8" name="TextBox 7"/>
          <p:cNvSpPr txBox="1"/>
          <p:nvPr/>
        </p:nvSpPr>
        <p:spPr>
          <a:xfrm>
            <a:off x="1192611" y="1444532"/>
            <a:ext cx="3934069" cy="4801315"/>
          </a:xfrm>
          <a:prstGeom prst="rect">
            <a:avLst/>
          </a:prstGeom>
          <a:noFill/>
        </p:spPr>
        <p:txBody>
          <a:bodyPr wrap="square" rtlCol="0">
            <a:spAutoFit/>
          </a:bodyPr>
          <a:lstStyle/>
          <a:p>
            <a:r>
              <a:rPr lang="en-US" dirty="0" smtClean="0"/>
              <a:t>Low results, high understanding of antecedents</a:t>
            </a:r>
          </a:p>
          <a:p>
            <a:endParaRPr lang="en-US" dirty="0" smtClean="0"/>
          </a:p>
          <a:p>
            <a:r>
              <a:rPr lang="en-US" dirty="0" smtClean="0"/>
              <a:t>Engages with data</a:t>
            </a:r>
          </a:p>
          <a:p>
            <a:endParaRPr lang="en-US" dirty="0" smtClean="0"/>
          </a:p>
          <a:p>
            <a:r>
              <a:rPr lang="en-US" dirty="0" smtClean="0"/>
              <a:t>Tests hypothesis</a:t>
            </a:r>
          </a:p>
          <a:p>
            <a:endParaRPr lang="en-US" dirty="0" smtClean="0"/>
          </a:p>
          <a:p>
            <a:r>
              <a:rPr lang="en-US" dirty="0" smtClean="0"/>
              <a:t>Does not blame</a:t>
            </a:r>
          </a:p>
          <a:p>
            <a:endParaRPr lang="en-US" dirty="0" smtClean="0"/>
          </a:p>
          <a:p>
            <a:r>
              <a:rPr lang="en-US" dirty="0" smtClean="0"/>
              <a:t>Identifies successes</a:t>
            </a:r>
          </a:p>
          <a:p>
            <a:endParaRPr lang="en-US" dirty="0" smtClean="0"/>
          </a:p>
          <a:p>
            <a:r>
              <a:rPr lang="en-US" dirty="0" smtClean="0"/>
              <a:t>Searches to Learn to improve learning</a:t>
            </a:r>
          </a:p>
          <a:p>
            <a:endParaRPr lang="en-US" dirty="0" smtClean="0"/>
          </a:p>
          <a:p>
            <a:r>
              <a:rPr lang="en-US" dirty="0" smtClean="0"/>
              <a:t>Replication of success likely</a:t>
            </a:r>
          </a:p>
          <a:p>
            <a:endParaRPr lang="en-US" dirty="0" smtClean="0"/>
          </a:p>
          <a:p>
            <a:endParaRPr lang="en-US" dirty="0"/>
          </a:p>
        </p:txBody>
      </p:sp>
    </p:spTree>
  </p:cSld>
  <p:clrMapOvr>
    <a:masterClrMapping/>
  </p:clrMapOvr>
  <mc:AlternateContent xmlns:mp="http://schemas.microsoft.com/office/mac/powerpoint/2008/main">
    <mc:Choice Requires="mp">
      <mp:transition>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dir="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Research-Based Truths of Leadership </a:t>
            </a:r>
            <a:endParaRPr lang="en-US" dirty="0"/>
          </a:p>
        </p:txBody>
      </p:sp>
      <p:sp>
        <p:nvSpPr>
          <p:cNvPr id="3" name="Content Placeholder 2"/>
          <p:cNvSpPr>
            <a:spLocks noGrp="1"/>
          </p:cNvSpPr>
          <p:nvPr>
            <p:ph idx="1"/>
          </p:nvPr>
        </p:nvSpPr>
        <p:spPr/>
        <p:txBody>
          <a:bodyPr/>
          <a:lstStyle/>
          <a:p>
            <a:r>
              <a:rPr lang="en-US" dirty="0" smtClean="0"/>
              <a:t>Adult Actions Matter</a:t>
            </a:r>
          </a:p>
          <a:p>
            <a:r>
              <a:rPr lang="en-US" dirty="0" smtClean="0"/>
              <a:t>Specific Leadership Actions Link to Improved Student Achievement</a:t>
            </a:r>
          </a:p>
          <a:p>
            <a:r>
              <a:rPr lang="en-US" dirty="0" smtClean="0"/>
              <a:t>Leadership is not one skill nor the action of an individual</a:t>
            </a:r>
          </a:p>
          <a:p>
            <a:endParaRPr lang="en-US" dirty="0" smtClean="0"/>
          </a:p>
          <a:p>
            <a:endParaRPr lang="en-US" dirty="0"/>
          </a:p>
        </p:txBody>
      </p:sp>
      <p:pic>
        <p:nvPicPr>
          <p:cNvPr id="4" name="Picture 3" descr="01672_Clark_Hall_1920x1200.jpg"/>
          <p:cNvPicPr>
            <a:picLocks noChangeAspect="1"/>
          </p:cNvPicPr>
          <p:nvPr/>
        </p:nvPicPr>
        <p:blipFill>
          <a:blip r:embed="rId2"/>
          <a:stretch>
            <a:fillRect/>
          </a:stretch>
        </p:blipFill>
        <p:spPr>
          <a:xfrm>
            <a:off x="3996225" y="3824053"/>
            <a:ext cx="4595326" cy="2872079"/>
          </a:xfrm>
          <a:prstGeom prst="rect">
            <a:avLst/>
          </a:prstGeom>
        </p:spPr>
      </p:pic>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Adult Actions Matter</a:t>
            </a:r>
            <a:endParaRPr lang="en-US" dirty="0"/>
          </a:p>
        </p:txBody>
      </p:sp>
      <p:pic>
        <p:nvPicPr>
          <p:cNvPr id="4" name="Content Placeholder 3"/>
          <p:cNvPicPr>
            <a:picLocks noGrp="1" noChangeAspect="1"/>
          </p:cNvPicPr>
          <p:nvPr>
            <p:ph idx="1"/>
          </p:nvPr>
        </p:nvPicPr>
        <mc:AlternateContent>
          <mc:Choice xmlns:ma="http://schemas.microsoft.com/office/mac/drawingml/2008/main" Requires="ma">
            <p:blipFill>
              <a:blip r:embed="rId2"/>
              <a:srcRect l="-6247" r="-6247"/>
              <a:stretch>
                <a:fillRect/>
              </a:stretch>
            </p:blipFill>
          </mc:Choice>
          <mc:Fallback>
            <p:blipFill>
              <a:blip r:embed="rId3"/>
              <a:srcRect l="-6247" r="-6247"/>
              <a:stretch>
                <a:fillRect/>
              </a:stretch>
            </p:blipFill>
          </mc:Fallback>
        </mc:AlternateContent>
        <p:spPr>
          <a:xfrm>
            <a:off x="3498855" y="3193183"/>
            <a:ext cx="5092695" cy="2750417"/>
          </a:xfrm>
        </p:spPr>
      </p:pic>
      <p:sp>
        <p:nvSpPr>
          <p:cNvPr id="5" name="TextBox 4"/>
          <p:cNvSpPr txBox="1"/>
          <p:nvPr/>
        </p:nvSpPr>
        <p:spPr>
          <a:xfrm>
            <a:off x="868235" y="1619745"/>
            <a:ext cx="2630620" cy="1754327"/>
          </a:xfrm>
          <a:prstGeom prst="rect">
            <a:avLst/>
          </a:prstGeom>
          <a:noFill/>
        </p:spPr>
        <p:txBody>
          <a:bodyPr wrap="square" rtlCol="0">
            <a:spAutoFit/>
          </a:bodyPr>
          <a:lstStyle/>
          <a:p>
            <a:r>
              <a:rPr lang="en-US" dirty="0" smtClean="0"/>
              <a:t>Leadership, teaching and adult actions have more power in determining achievement than demographic factors.</a:t>
            </a:r>
            <a:endParaRPr lang="en-US" dirty="0"/>
          </a:p>
        </p:txBody>
      </p:sp>
    </p:spTree>
  </p:cSld>
  <p:clrMapOvr>
    <a:masterClrMapping/>
  </p:clrMapOvr>
  <mc:AlternateContent xmlns:mp="http://schemas.microsoft.com/office/mac/powerpoint/2008/main">
    <mc:Choice Requires="mp">
      <mp:transition>
        <mp:cube dir="r"/>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Specific Leadership Actions Improve Achievement </a:t>
            </a:r>
            <a:endParaRPr lang="en-US" dirty="0"/>
          </a:p>
        </p:txBody>
      </p:sp>
      <p:sp>
        <p:nvSpPr>
          <p:cNvPr id="3" name="Content Placeholder 2"/>
          <p:cNvSpPr>
            <a:spLocks noGrp="1"/>
          </p:cNvSpPr>
          <p:nvPr>
            <p:ph idx="1"/>
          </p:nvPr>
        </p:nvSpPr>
        <p:spPr/>
        <p:txBody>
          <a:bodyPr/>
          <a:lstStyle/>
          <a:p>
            <a:r>
              <a:rPr lang="en-US" dirty="0" smtClean="0"/>
              <a:t>Inquiry: successful determination of failure and success  (adult causes, “blaming victim” is statistically untrue”)</a:t>
            </a:r>
          </a:p>
          <a:p>
            <a:r>
              <a:rPr lang="en-US" dirty="0" smtClean="0"/>
              <a:t>Implementation: specific elements of improvement are implemented with students at the classroom level, and are implemented continuously</a:t>
            </a:r>
          </a:p>
          <a:p>
            <a:r>
              <a:rPr lang="en-US" dirty="0" smtClean="0"/>
              <a:t>Monitoring:  ongoing assessment of success and failure, not at program level, but at the student level</a:t>
            </a:r>
          </a:p>
          <a:p>
            <a:endParaRPr lang="en-US" dirty="0"/>
          </a:p>
        </p:txBody>
      </p:sp>
    </p:spTree>
  </p:cSld>
  <p:clrMapOvr>
    <a:masterClrMapping/>
  </p:clrMapOvr>
  <mc:AlternateContent xmlns:mp="http://schemas.microsoft.com/office/mac/powerpoint/2008/main">
    <mc:Choice Requires="mp">
      <mp:transition>
        <mp:flip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newsflash/>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Leadership Not One Skill or Actions of an Individual</a:t>
            </a:r>
            <a:endParaRPr lang="en-US" dirty="0"/>
          </a:p>
        </p:txBody>
      </p:sp>
      <p:pic>
        <p:nvPicPr>
          <p:cNvPr id="4" name="Content Placeholder 3" descr="xian's friends.JPG"/>
          <p:cNvPicPr>
            <a:picLocks noGrp="1" noChangeAspect="1"/>
          </p:cNvPicPr>
          <p:nvPr>
            <p:ph idx="1"/>
          </p:nvPr>
        </p:nvPicPr>
        <p:blipFill>
          <a:blip r:embed="rId2"/>
          <a:srcRect l="-19435" r="-19435"/>
          <a:stretch>
            <a:fillRect/>
          </a:stretch>
        </p:blipFill>
        <p:spPr>
          <a:xfrm>
            <a:off x="3321185" y="3718934"/>
            <a:ext cx="5438830" cy="2937354"/>
          </a:xfrm>
        </p:spPr>
      </p:pic>
      <p:sp>
        <p:nvSpPr>
          <p:cNvPr id="5" name="TextBox 4"/>
          <p:cNvSpPr txBox="1"/>
          <p:nvPr/>
        </p:nvSpPr>
        <p:spPr>
          <a:xfrm>
            <a:off x="868235" y="1658619"/>
            <a:ext cx="7334638" cy="369332"/>
          </a:xfrm>
          <a:prstGeom prst="rect">
            <a:avLst/>
          </a:prstGeom>
          <a:noFill/>
        </p:spPr>
        <p:txBody>
          <a:bodyPr wrap="square" rtlCol="0">
            <a:spAutoFit/>
          </a:bodyPr>
          <a:lstStyle/>
          <a:p>
            <a:r>
              <a:rPr lang="en-US" dirty="0" smtClean="0"/>
              <a:t>Leadership utilizes a variety of skills, attitudes and beliefs</a:t>
            </a:r>
            <a:endParaRPr lang="en-US" dirty="0"/>
          </a:p>
        </p:txBody>
      </p:sp>
      <p:sp>
        <p:nvSpPr>
          <p:cNvPr id="6" name="TextBox 5"/>
          <p:cNvSpPr txBox="1"/>
          <p:nvPr/>
        </p:nvSpPr>
        <p:spPr>
          <a:xfrm>
            <a:off x="1101492" y="3032162"/>
            <a:ext cx="2219693" cy="2031325"/>
          </a:xfrm>
          <a:prstGeom prst="rect">
            <a:avLst/>
          </a:prstGeom>
          <a:noFill/>
        </p:spPr>
        <p:txBody>
          <a:bodyPr wrap="square" rtlCol="0">
            <a:spAutoFit/>
          </a:bodyPr>
          <a:lstStyle/>
          <a:p>
            <a:r>
              <a:rPr lang="en-US" dirty="0" smtClean="0"/>
              <a:t>Leadership utilizes a variety of people from all parts of the organization many of whom are not called “leader.”</a:t>
            </a:r>
            <a:endParaRPr lang="en-US" dirty="0"/>
          </a:p>
        </p:txBody>
      </p:sp>
      <p:sp>
        <p:nvSpPr>
          <p:cNvPr id="7" name="5-Point Star 6"/>
          <p:cNvSpPr/>
          <p:nvPr/>
        </p:nvSpPr>
        <p:spPr>
          <a:xfrm>
            <a:off x="5560357" y="2237982"/>
            <a:ext cx="914400" cy="914400"/>
          </a:xfrm>
          <a:prstGeom prst="star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5-Point Star 7"/>
          <p:cNvSpPr/>
          <p:nvPr/>
        </p:nvSpPr>
        <p:spPr>
          <a:xfrm>
            <a:off x="1587277" y="5351383"/>
            <a:ext cx="914400" cy="914400"/>
          </a:xfrm>
          <a:prstGeom prst="star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mc:AlternateContent xmlns:mp="http://schemas.microsoft.com/office/mac/powerpoint/2008/main">
    <mc:Choice Requires="mp">
      <mp:transition>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dir="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Leadership: A Data-Based Human Endeavor</a:t>
            </a:r>
            <a:endParaRPr lang="en-US" dirty="0"/>
          </a:p>
        </p:txBody>
      </p:sp>
      <p:pic>
        <p:nvPicPr>
          <p:cNvPr id="6" name="Content Placeholder 5"/>
          <p:cNvPicPr>
            <a:picLocks noGrp="1" noChangeAspect="1"/>
          </p:cNvPicPr>
          <p:nvPr>
            <p:ph idx="1"/>
          </p:nvPr>
        </p:nvPicPr>
        <mc:AlternateContent>
          <mc:Choice xmlns:ma="http://schemas.microsoft.com/office/mac/drawingml/2008/main" Requires="ma">
            <p:blipFill>
              <a:blip r:embed="rId2"/>
              <a:srcRect l="-34530" r="-34530"/>
              <a:stretch>
                <a:fillRect/>
              </a:stretch>
            </p:blipFill>
          </mc:Choice>
          <mc:Fallback>
            <p:blipFill>
              <a:blip r:embed="rId3"/>
              <a:srcRect l="-34530" r="-34530"/>
              <a:stretch>
                <a:fillRect/>
              </a:stretch>
            </p:blipFill>
          </mc:Fallback>
        </mc:AlternateConten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Focus Improvement</a:t>
            </a:r>
            <a:endParaRPr lang="en-US" dirty="0"/>
          </a:p>
        </p:txBody>
      </p:sp>
      <p:graphicFrame>
        <p:nvGraphicFramePr>
          <p:cNvPr id="4" name="Content Placeholder 3"/>
          <p:cNvGraphicFramePr>
            <a:graphicFrameLocks noGrp="1"/>
          </p:cNvGraphicFramePr>
          <p:nvPr>
            <p:ph idx="1"/>
          </p:nvPr>
        </p:nvGraphicFramePr>
        <p:xfrm>
          <a:off x="549275" y="1600200"/>
          <a:ext cx="8042275" cy="4343400"/>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spTree>
  </p:cSld>
  <p:clrMapOvr>
    <a:masterClrMapping/>
  </p:clrMapOvr>
  <mc:AlternateContent xmlns:mp="http://schemas.microsoft.com/office/mac/powerpoint/2008/main">
    <mc:Choice Requires="mp">
      <mp:transition>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di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Challenging Leadership Myths</a:t>
            </a:r>
            <a:endParaRPr lang="en-US" dirty="0"/>
          </a:p>
        </p:txBody>
      </p:sp>
      <p:sp>
        <p:nvSpPr>
          <p:cNvPr id="3" name="Content Placeholder 2"/>
          <p:cNvSpPr>
            <a:spLocks noGrp="1"/>
          </p:cNvSpPr>
          <p:nvPr>
            <p:ph idx="1"/>
          </p:nvPr>
        </p:nvSpPr>
        <p:spPr>
          <a:xfrm>
            <a:off x="362845" y="1444533"/>
            <a:ext cx="8228706" cy="4499068"/>
          </a:xfrm>
        </p:spPr>
        <p:txBody>
          <a:bodyPr>
            <a:normAutofit/>
          </a:bodyPr>
          <a:lstStyle/>
          <a:p>
            <a:r>
              <a:rPr lang="en-US" dirty="0" smtClean="0"/>
              <a:t>Historical Models</a:t>
            </a:r>
          </a:p>
          <a:p>
            <a:r>
              <a:rPr lang="en-US" dirty="0" smtClean="0"/>
              <a:t>Analytical Models</a:t>
            </a:r>
          </a:p>
          <a:p>
            <a:r>
              <a:rPr lang="en-US" dirty="0" smtClean="0"/>
              <a:t>Relationship Models</a:t>
            </a:r>
          </a:p>
          <a:p>
            <a:r>
              <a:rPr lang="en-US" dirty="0" smtClean="0"/>
              <a:t>“The One Thing You Need to Know”</a:t>
            </a:r>
          </a:p>
          <a:p>
            <a:endParaRPr lang="en-US" dirty="0"/>
          </a:p>
        </p:txBody>
      </p:sp>
      <p:pic>
        <p:nvPicPr>
          <p:cNvPr id="4" name="Picture 3"/>
          <p:cNvPicPr>
            <a:picLocks noChangeAspect="1"/>
          </p:cNvPicPr>
          <p:nvPr/>
        </p:nvPicPr>
        <mc:AlternateContent>
          <mc:Choice xmlns:ma="http://schemas.microsoft.com/office/mac/drawingml/2008/main" Requires="ma">
            <p:blipFill>
              <a:blip r:embed="rId2"/>
              <a:stretch>
                <a:fillRect/>
              </a:stretch>
            </p:blipFill>
          </mc:Choice>
          <mc:Fallback>
            <p:blipFill>
              <a:blip r:embed="rId3"/>
              <a:stretch>
                <a:fillRect/>
              </a:stretch>
            </p:blipFill>
          </mc:Fallback>
        </mc:AlternateContent>
        <p:spPr>
          <a:xfrm>
            <a:off x="5996143" y="3784222"/>
            <a:ext cx="1143000" cy="180340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Historical Myths</a:t>
            </a:r>
            <a:endParaRPr lang="en-US" dirty="0"/>
          </a:p>
        </p:txBody>
      </p:sp>
      <p:pic>
        <p:nvPicPr>
          <p:cNvPr id="4" name="Content Placeholder 3"/>
          <p:cNvPicPr>
            <a:picLocks noGrp="1" noChangeAspect="1"/>
          </p:cNvPicPr>
          <p:nvPr>
            <p:ph idx="1"/>
          </p:nvPr>
        </p:nvPicPr>
        <p:blipFill>
          <a:blip r:embed="rId2"/>
          <a:srcRect l="-66698" r="-66698"/>
          <a:stretch>
            <a:fillRect/>
          </a:stretch>
        </p:blipFill>
        <p:spPr>
          <a:xfrm>
            <a:off x="3848741" y="3382147"/>
            <a:ext cx="4742810" cy="2561454"/>
          </a:xfrm>
        </p:spPr>
      </p:pic>
      <p:sp>
        <p:nvSpPr>
          <p:cNvPr id="5" name="TextBox 4"/>
          <p:cNvSpPr txBox="1"/>
          <p:nvPr/>
        </p:nvSpPr>
        <p:spPr>
          <a:xfrm>
            <a:off x="549275" y="1775240"/>
            <a:ext cx="6764455" cy="461665"/>
          </a:xfrm>
          <a:prstGeom prst="rect">
            <a:avLst/>
          </a:prstGeom>
          <a:noFill/>
        </p:spPr>
        <p:txBody>
          <a:bodyPr wrap="square" rtlCol="0">
            <a:spAutoFit/>
          </a:bodyPr>
          <a:lstStyle/>
          <a:p>
            <a:r>
              <a:rPr lang="en-US" sz="2400" dirty="0" smtClean="0"/>
              <a:t>“Historical Heroes” as Leadership Models</a:t>
            </a:r>
            <a:endParaRPr lang="en-US" sz="2400" dirty="0"/>
          </a:p>
        </p:txBody>
      </p:sp>
      <p:sp>
        <p:nvSpPr>
          <p:cNvPr id="6" name="TextBox 5"/>
          <p:cNvSpPr txBox="1"/>
          <p:nvPr/>
        </p:nvSpPr>
        <p:spPr>
          <a:xfrm>
            <a:off x="777523" y="2630466"/>
            <a:ext cx="4198627" cy="3139321"/>
          </a:xfrm>
          <a:prstGeom prst="rect">
            <a:avLst/>
          </a:prstGeom>
          <a:noFill/>
        </p:spPr>
        <p:txBody>
          <a:bodyPr wrap="square" rtlCol="0">
            <a:spAutoFit/>
          </a:bodyPr>
          <a:lstStyle/>
          <a:p>
            <a:r>
              <a:rPr lang="en-US" dirty="0" smtClean="0"/>
              <a:t>All historical accounts skewed by reporters and their context;</a:t>
            </a:r>
          </a:p>
          <a:p>
            <a:endParaRPr lang="en-US" dirty="0" smtClean="0"/>
          </a:p>
          <a:p>
            <a:r>
              <a:rPr lang="en-US" dirty="0" smtClean="0"/>
              <a:t>While models of heroism are useful, actions do not transfer directly across space and time.</a:t>
            </a:r>
          </a:p>
          <a:p>
            <a:endParaRPr lang="en-US" dirty="0" smtClean="0"/>
          </a:p>
          <a:p>
            <a:r>
              <a:rPr lang="en-US" dirty="0" smtClean="0"/>
              <a:t>Historical biography at best good reporting not sound research;</a:t>
            </a:r>
          </a:p>
          <a:p>
            <a:endParaRPr lang="en-US" dirty="0" smtClean="0"/>
          </a:p>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Analytical Myths</a:t>
            </a:r>
            <a:endParaRPr lang="en-US" dirty="0"/>
          </a:p>
        </p:txBody>
      </p:sp>
      <p:pic>
        <p:nvPicPr>
          <p:cNvPr id="4" name="Content Placeholder 3"/>
          <p:cNvPicPr>
            <a:picLocks noGrp="1" noChangeAspect="1"/>
          </p:cNvPicPr>
          <p:nvPr>
            <p:ph idx="1"/>
          </p:nvPr>
        </p:nvPicPr>
        <mc:AlternateContent>
          <mc:Choice xmlns:ma="http://schemas.microsoft.com/office/mac/drawingml/2008/main" Requires="ma">
            <p:blipFill>
              <a:blip r:embed="rId2"/>
              <a:srcRect l="-45719" r="-45719"/>
              <a:stretch>
                <a:fillRect/>
              </a:stretch>
            </p:blipFill>
          </mc:Choice>
          <mc:Fallback>
            <p:blipFill>
              <a:blip r:embed="rId3"/>
              <a:srcRect l="-45719" r="-45719"/>
              <a:stretch>
                <a:fillRect/>
              </a:stretch>
            </p:blipFill>
          </mc:Fallback>
        </mc:AlternateContent>
        <p:spPr>
          <a:xfrm>
            <a:off x="4232409" y="3589355"/>
            <a:ext cx="4359142" cy="2354246"/>
          </a:xfrm>
        </p:spPr>
      </p:pic>
      <p:sp>
        <p:nvSpPr>
          <p:cNvPr id="5" name="TextBox 4"/>
          <p:cNvSpPr txBox="1"/>
          <p:nvPr/>
        </p:nvSpPr>
        <p:spPr>
          <a:xfrm>
            <a:off x="1049657" y="1632703"/>
            <a:ext cx="7049546" cy="830997"/>
          </a:xfrm>
          <a:prstGeom prst="rect">
            <a:avLst/>
          </a:prstGeom>
          <a:noFill/>
        </p:spPr>
        <p:txBody>
          <a:bodyPr wrap="square" rtlCol="0">
            <a:spAutoFit/>
          </a:bodyPr>
          <a:lstStyle/>
          <a:p>
            <a:r>
              <a:rPr lang="en-US" sz="2400" dirty="0" smtClean="0"/>
              <a:t>Analysis </a:t>
            </a:r>
            <a:r>
              <a:rPr lang="en-US" sz="2400" b="1" dirty="0" smtClean="0"/>
              <a:t>alone</a:t>
            </a:r>
            <a:r>
              <a:rPr lang="en-US" sz="2400" dirty="0" smtClean="0"/>
              <a:t> is the attempt to quantify human behavior, and </a:t>
            </a:r>
            <a:r>
              <a:rPr lang="en-US" sz="2400" b="1" dirty="0" smtClean="0"/>
              <a:t>alone</a:t>
            </a:r>
            <a:r>
              <a:rPr lang="en-US" sz="2400" dirty="0" smtClean="0"/>
              <a:t> is due to fail.</a:t>
            </a:r>
            <a:endParaRPr lang="en-US" sz="2400" dirty="0"/>
          </a:p>
        </p:txBody>
      </p:sp>
      <p:sp>
        <p:nvSpPr>
          <p:cNvPr id="6" name="TextBox 5"/>
          <p:cNvSpPr txBox="1"/>
          <p:nvPr/>
        </p:nvSpPr>
        <p:spPr>
          <a:xfrm>
            <a:off x="1295872" y="2463700"/>
            <a:ext cx="3498856" cy="3970318"/>
          </a:xfrm>
          <a:prstGeom prst="rect">
            <a:avLst/>
          </a:prstGeom>
          <a:noFill/>
        </p:spPr>
        <p:txBody>
          <a:bodyPr wrap="square" rtlCol="0">
            <a:spAutoFit/>
          </a:bodyPr>
          <a:lstStyle/>
          <a:p>
            <a:r>
              <a:rPr lang="en-US" dirty="0" smtClean="0"/>
              <a:t>Myth: Since “low SES schools” perform more poorly than “high SES” schools, poverty determines achievement.</a:t>
            </a:r>
          </a:p>
          <a:p>
            <a:endParaRPr lang="en-US" dirty="0" smtClean="0"/>
          </a:p>
          <a:p>
            <a:r>
              <a:rPr lang="en-US" dirty="0" smtClean="0"/>
              <a:t>(When most Low SES schools also have a lower percentage of quality teachers.)</a:t>
            </a:r>
          </a:p>
          <a:p>
            <a:endParaRPr lang="en-US" dirty="0" smtClean="0"/>
          </a:p>
          <a:p>
            <a:r>
              <a:rPr lang="en-US" dirty="0" smtClean="0"/>
              <a:t>“Two variable correlations insinuate only one cause and effect”</a:t>
            </a:r>
          </a:p>
          <a:p>
            <a:endParaRPr lang="en-US" dirty="0" smtClean="0"/>
          </a:p>
          <a:p>
            <a:r>
              <a:rPr lang="en-US" dirty="0" smtClean="0"/>
              <a:t>Life is “Multivariate”</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Relationship Myths</a:t>
            </a:r>
            <a:endParaRPr lang="en-US" dirty="0"/>
          </a:p>
        </p:txBody>
      </p:sp>
      <p:pic>
        <p:nvPicPr>
          <p:cNvPr id="4" name="Content Placeholder 3"/>
          <p:cNvPicPr>
            <a:picLocks noGrp="1" noChangeAspect="1"/>
          </p:cNvPicPr>
          <p:nvPr>
            <p:ph idx="1"/>
          </p:nvPr>
        </p:nvPicPr>
        <p:blipFill>
          <a:blip r:embed="rId2"/>
          <a:srcRect l="-11257" r="-11257"/>
          <a:stretch>
            <a:fillRect/>
          </a:stretch>
        </p:blipFill>
        <p:spPr>
          <a:xfrm>
            <a:off x="946071" y="4177082"/>
            <a:ext cx="3822740" cy="2064551"/>
          </a:xfrm>
        </p:spPr>
      </p:pic>
      <p:sp>
        <p:nvSpPr>
          <p:cNvPr id="5" name="TextBox 4"/>
          <p:cNvSpPr txBox="1"/>
          <p:nvPr/>
        </p:nvSpPr>
        <p:spPr>
          <a:xfrm>
            <a:off x="1282914" y="1684535"/>
            <a:ext cx="7010670" cy="1200329"/>
          </a:xfrm>
          <a:prstGeom prst="rect">
            <a:avLst/>
          </a:prstGeom>
          <a:noFill/>
        </p:spPr>
        <p:txBody>
          <a:bodyPr wrap="square" rtlCol="0">
            <a:spAutoFit/>
          </a:bodyPr>
          <a:lstStyle/>
          <a:p>
            <a:r>
              <a:rPr lang="en-US" dirty="0" smtClean="0"/>
              <a:t>While “emotional intelligence” has been proven a significant factor in leadership success, </a:t>
            </a:r>
            <a:r>
              <a:rPr lang="en-US" b="1" dirty="0" smtClean="0">
                <a:solidFill>
                  <a:srgbClr val="FF0000"/>
                </a:solidFill>
              </a:rPr>
              <a:t>sole reliance </a:t>
            </a:r>
            <a:r>
              <a:rPr lang="en-US" dirty="0" smtClean="0"/>
              <a:t>on positive relationships and conflict avoidance is ineffective and not supported by results.</a:t>
            </a:r>
            <a:endParaRPr lang="en-US" dirty="0"/>
          </a:p>
        </p:txBody>
      </p:sp>
      <p:sp>
        <p:nvSpPr>
          <p:cNvPr id="6" name="TextBox 5"/>
          <p:cNvSpPr txBox="1"/>
          <p:nvPr/>
        </p:nvSpPr>
        <p:spPr>
          <a:xfrm>
            <a:off x="4768811" y="3122868"/>
            <a:ext cx="3343351" cy="2585323"/>
          </a:xfrm>
          <a:prstGeom prst="rect">
            <a:avLst/>
          </a:prstGeom>
          <a:noFill/>
        </p:spPr>
        <p:txBody>
          <a:bodyPr wrap="square" rtlCol="0">
            <a:spAutoFit/>
          </a:bodyPr>
          <a:lstStyle/>
          <a:p>
            <a:r>
              <a:rPr lang="en-US" dirty="0" smtClean="0"/>
              <a:t>Evidence:  </a:t>
            </a:r>
          </a:p>
          <a:p>
            <a:pPr marL="342900" indent="-342900">
              <a:buAutoNum type="arabicPeriod"/>
            </a:pPr>
            <a:r>
              <a:rPr lang="en-US" dirty="0" smtClean="0"/>
              <a:t>The leader that avoids conflict at the expense of results.</a:t>
            </a:r>
          </a:p>
          <a:p>
            <a:pPr marL="342900" indent="-342900">
              <a:buAutoNum type="arabicPeriod"/>
            </a:pPr>
            <a:endParaRPr lang="en-US" dirty="0" smtClean="0"/>
          </a:p>
          <a:p>
            <a:pPr marL="342900" indent="-342900">
              <a:buAutoNum type="arabicPeriod"/>
            </a:pPr>
            <a:r>
              <a:rPr lang="en-US" dirty="0" smtClean="0"/>
              <a:t>The leader that may be criticized as impersonal but is revered for results after they leave.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One Thing You Need to Know Myth</a:t>
            </a:r>
            <a:endParaRPr lang="en-US" dirty="0"/>
          </a:p>
        </p:txBody>
      </p:sp>
      <p:pic>
        <p:nvPicPr>
          <p:cNvPr id="4" name="Content Placeholder 3"/>
          <p:cNvPicPr>
            <a:picLocks noGrp="1" noChangeAspect="1"/>
          </p:cNvPicPr>
          <p:nvPr>
            <p:ph idx="1"/>
          </p:nvPr>
        </p:nvPicPr>
        <p:blipFill>
          <a:blip r:embed="rId2"/>
          <a:srcRect l="-16041" r="-16041"/>
          <a:stretch>
            <a:fillRect/>
          </a:stretch>
        </p:blipFill>
        <p:spPr>
          <a:xfrm>
            <a:off x="549275" y="1444532"/>
            <a:ext cx="3732029" cy="2015561"/>
          </a:xfrm>
        </p:spPr>
      </p:pic>
      <p:sp>
        <p:nvSpPr>
          <p:cNvPr id="5" name="TextBox 4"/>
          <p:cNvSpPr txBox="1"/>
          <p:nvPr/>
        </p:nvSpPr>
        <p:spPr>
          <a:xfrm>
            <a:off x="4281304" y="1444532"/>
            <a:ext cx="3895651" cy="2585323"/>
          </a:xfrm>
          <a:prstGeom prst="rect">
            <a:avLst/>
          </a:prstGeom>
          <a:noFill/>
        </p:spPr>
        <p:txBody>
          <a:bodyPr wrap="square" rtlCol="0">
            <a:spAutoFit/>
          </a:bodyPr>
          <a:lstStyle/>
          <a:p>
            <a:r>
              <a:rPr lang="en-US" dirty="0" smtClean="0"/>
              <a:t>Leadership </a:t>
            </a:r>
            <a:r>
              <a:rPr lang="en-US" dirty="0" smtClean="0">
                <a:solidFill>
                  <a:srgbClr val="FF0000"/>
                </a:solidFill>
              </a:rPr>
              <a:t>defies</a:t>
            </a:r>
            <a:r>
              <a:rPr lang="en-US" dirty="0" smtClean="0"/>
              <a:t> one-dimensional definition.</a:t>
            </a:r>
          </a:p>
          <a:p>
            <a:endParaRPr lang="en-US" dirty="0" smtClean="0"/>
          </a:p>
          <a:p>
            <a:r>
              <a:rPr lang="en-US" dirty="0" smtClean="0"/>
              <a:t>The range of variability in human behavior approaches the infinite.</a:t>
            </a:r>
          </a:p>
          <a:p>
            <a:endParaRPr lang="en-US" dirty="0" smtClean="0"/>
          </a:p>
          <a:p>
            <a:r>
              <a:rPr lang="en-US" dirty="0" smtClean="0"/>
              <a:t>Understanding of Leadership can be informed by history, analysis, and relationship theory.</a:t>
            </a:r>
          </a:p>
        </p:txBody>
      </p:sp>
      <p:sp>
        <p:nvSpPr>
          <p:cNvPr id="6" name="TextBox 5"/>
          <p:cNvSpPr txBox="1"/>
          <p:nvPr/>
        </p:nvSpPr>
        <p:spPr>
          <a:xfrm>
            <a:off x="1334749" y="4327958"/>
            <a:ext cx="6842206" cy="1477328"/>
          </a:xfrm>
          <a:prstGeom prst="rect">
            <a:avLst/>
          </a:prstGeom>
          <a:noFill/>
        </p:spPr>
        <p:txBody>
          <a:bodyPr wrap="square" rtlCol="0">
            <a:spAutoFit/>
          </a:bodyPr>
          <a:lstStyle/>
          <a:p>
            <a:r>
              <a:rPr lang="en-US" dirty="0" smtClean="0"/>
              <a:t>There is never “one thing,” in an organization.</a:t>
            </a:r>
          </a:p>
          <a:p>
            <a:endParaRPr lang="en-US" dirty="0" smtClean="0"/>
          </a:p>
          <a:p>
            <a:r>
              <a:rPr lang="en-US" dirty="0" smtClean="0"/>
              <a:t>Leadership is multi-dimensional.</a:t>
            </a:r>
          </a:p>
          <a:p>
            <a:endParaRPr lang="en-US" dirty="0" smtClean="0"/>
          </a:p>
          <a:p>
            <a:r>
              <a:rPr lang="en-US" dirty="0" smtClean="0"/>
              <a:t>Leadership is not  solitary: “We cannot do it alone.”</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Listening Break</a:t>
            </a:r>
            <a:endParaRPr lang="en-US" dirty="0"/>
          </a:p>
        </p:txBody>
      </p:sp>
      <p:sp>
        <p:nvSpPr>
          <p:cNvPr id="3" name="Content Placeholder 2"/>
          <p:cNvSpPr>
            <a:spLocks noGrp="1"/>
          </p:cNvSpPr>
          <p:nvPr>
            <p:ph idx="1"/>
          </p:nvPr>
        </p:nvSpPr>
        <p:spPr>
          <a:xfrm>
            <a:off x="549275" y="1600200"/>
            <a:ext cx="8042276" cy="4917653"/>
          </a:xfrm>
        </p:spPr>
        <p:txBody>
          <a:bodyPr/>
          <a:lstStyle/>
          <a:p>
            <a:r>
              <a:rPr lang="en-US" dirty="0" smtClean="0"/>
              <a:t>Group review of Learning to Lead Podcasts by Doug Reeves</a:t>
            </a:r>
          </a:p>
          <a:p>
            <a:r>
              <a:rPr lang="en-US" dirty="0" smtClean="0"/>
              <a:t>Listen, Discuss, Summarize, Report Out</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pic>
        <p:nvPicPr>
          <p:cNvPr id="5" name="ModelTeachers.wma">
            <a:hlinkClick r:id="" action="ppaction://media"/>
          </p:cNvPr>
          <p:cNvPicPr>
            <a:picLocks noRot="1" noChangeAspect="1"/>
          </p:cNvPicPr>
          <p:nvPr>
            <a:audioFile r:link="rId1"/>
          </p:nvPr>
        </p:nvPicPr>
        <p:blipFill>
          <a:blip r:embed="rId7"/>
          <a:stretch>
            <a:fillRect/>
          </a:stretch>
        </p:blipFill>
        <p:spPr>
          <a:xfrm>
            <a:off x="1842656" y="3146425"/>
            <a:ext cx="583142" cy="583142"/>
          </a:xfrm>
          <a:prstGeom prst="rect">
            <a:avLst/>
          </a:prstGeom>
        </p:spPr>
      </p:pic>
      <p:pic>
        <p:nvPicPr>
          <p:cNvPr id="6" name="Reeves Podcast Ed Leadership April 2009 The Value of Culture.wma">
            <a:hlinkClick r:id="" action="ppaction://media"/>
          </p:cNvPr>
          <p:cNvPicPr>
            <a:picLocks noRot="1" noChangeAspect="1"/>
          </p:cNvPicPr>
          <p:nvPr>
            <a:audioFile r:link="rId2"/>
          </p:nvPr>
        </p:nvPicPr>
        <p:blipFill>
          <a:blip r:embed="rId7"/>
          <a:stretch>
            <a:fillRect/>
          </a:stretch>
        </p:blipFill>
        <p:spPr>
          <a:xfrm>
            <a:off x="4148138" y="3146425"/>
            <a:ext cx="583142" cy="583142"/>
          </a:xfrm>
          <a:prstGeom prst="rect">
            <a:avLst/>
          </a:prstGeom>
        </p:spPr>
      </p:pic>
      <p:pic>
        <p:nvPicPr>
          <p:cNvPr id="7" name="Reeves Podcast Three Challenges of Web 2 0 Educational Leadership March 2009.wma">
            <a:hlinkClick r:id="" action="ppaction://media"/>
          </p:cNvPr>
          <p:cNvPicPr>
            <a:picLocks noRot="1" noChangeAspect="1"/>
          </p:cNvPicPr>
          <p:nvPr>
            <a:audioFile r:link="rId3"/>
          </p:nvPr>
        </p:nvPicPr>
        <p:blipFill>
          <a:blip r:embed="rId7"/>
          <a:stretch>
            <a:fillRect/>
          </a:stretch>
        </p:blipFill>
        <p:spPr>
          <a:xfrm>
            <a:off x="6404127" y="3146425"/>
            <a:ext cx="583142" cy="583142"/>
          </a:xfrm>
          <a:prstGeom prst="rect">
            <a:avLst/>
          </a:prstGeom>
        </p:spPr>
      </p:pic>
      <p:pic>
        <p:nvPicPr>
          <p:cNvPr id="8" name="Reeves-PodcastDrowninginData-1.wma">
            <a:hlinkClick r:id="" action="ppaction://media"/>
          </p:cNvPr>
          <p:cNvPicPr>
            <a:picLocks noRot="1" noChangeAspect="1"/>
          </p:cNvPicPr>
          <p:nvPr>
            <a:audioFile r:link="rId4"/>
          </p:nvPr>
        </p:nvPicPr>
        <p:blipFill>
          <a:blip r:embed="rId7"/>
          <a:stretch>
            <a:fillRect/>
          </a:stretch>
        </p:blipFill>
        <p:spPr>
          <a:xfrm>
            <a:off x="1842656" y="5105436"/>
            <a:ext cx="583142" cy="583142"/>
          </a:xfrm>
          <a:prstGeom prst="rect">
            <a:avLst/>
          </a:prstGeom>
        </p:spPr>
      </p:pic>
      <p:pic>
        <p:nvPicPr>
          <p:cNvPr id="9" name="SocialResponsibility.wma">
            <a:hlinkClick r:id="" action="ppaction://media"/>
          </p:cNvPr>
          <p:cNvPicPr>
            <a:picLocks noRot="1" noChangeAspect="1"/>
          </p:cNvPicPr>
          <p:nvPr>
            <a:audioFile r:link="rId5"/>
          </p:nvPr>
        </p:nvPicPr>
        <p:blipFill>
          <a:blip r:embed="rId7"/>
          <a:stretch>
            <a:fillRect/>
          </a:stretch>
        </p:blipFill>
        <p:spPr>
          <a:xfrm>
            <a:off x="5751157" y="5105436"/>
            <a:ext cx="583142" cy="583142"/>
          </a:xfrm>
          <a:prstGeom prst="rect">
            <a:avLst/>
          </a:prstGeom>
        </p:spPr>
      </p:pic>
      <p:sp>
        <p:nvSpPr>
          <p:cNvPr id="10" name="TextBox 9"/>
          <p:cNvSpPr txBox="1"/>
          <p:nvPr/>
        </p:nvSpPr>
        <p:spPr>
          <a:xfrm>
            <a:off x="1451377" y="3729567"/>
            <a:ext cx="1321790" cy="646331"/>
          </a:xfrm>
          <a:prstGeom prst="rect">
            <a:avLst/>
          </a:prstGeom>
          <a:noFill/>
        </p:spPr>
        <p:txBody>
          <a:bodyPr wrap="square" rtlCol="0">
            <a:spAutoFit/>
          </a:bodyPr>
          <a:lstStyle/>
          <a:p>
            <a:r>
              <a:rPr lang="en-US" dirty="0" smtClean="0"/>
              <a:t>Model Teachers</a:t>
            </a:r>
            <a:endParaRPr lang="en-US" dirty="0"/>
          </a:p>
        </p:txBody>
      </p:sp>
      <p:sp>
        <p:nvSpPr>
          <p:cNvPr id="11" name="TextBox 10"/>
          <p:cNvSpPr txBox="1"/>
          <p:nvPr/>
        </p:nvSpPr>
        <p:spPr>
          <a:xfrm>
            <a:off x="3965370" y="3729567"/>
            <a:ext cx="1088533" cy="923330"/>
          </a:xfrm>
          <a:prstGeom prst="rect">
            <a:avLst/>
          </a:prstGeom>
          <a:noFill/>
        </p:spPr>
        <p:txBody>
          <a:bodyPr wrap="square" rtlCol="0">
            <a:spAutoFit/>
          </a:bodyPr>
          <a:lstStyle/>
          <a:p>
            <a:r>
              <a:rPr lang="en-US" dirty="0" smtClean="0"/>
              <a:t>The Value of Culture</a:t>
            </a:r>
            <a:endParaRPr lang="en-US" dirty="0"/>
          </a:p>
        </p:txBody>
      </p:sp>
      <p:sp>
        <p:nvSpPr>
          <p:cNvPr id="12" name="TextBox 11"/>
          <p:cNvSpPr txBox="1"/>
          <p:nvPr/>
        </p:nvSpPr>
        <p:spPr>
          <a:xfrm>
            <a:off x="6168353" y="3729567"/>
            <a:ext cx="1438418" cy="923330"/>
          </a:xfrm>
          <a:prstGeom prst="rect">
            <a:avLst/>
          </a:prstGeom>
          <a:noFill/>
        </p:spPr>
        <p:txBody>
          <a:bodyPr wrap="square" rtlCol="0">
            <a:spAutoFit/>
          </a:bodyPr>
          <a:lstStyle/>
          <a:p>
            <a:r>
              <a:rPr lang="en-US" dirty="0" smtClean="0"/>
              <a:t>3 Challenges of Web 3.0</a:t>
            </a:r>
            <a:endParaRPr lang="en-US" dirty="0"/>
          </a:p>
        </p:txBody>
      </p:sp>
      <p:sp>
        <p:nvSpPr>
          <p:cNvPr id="13" name="TextBox 12"/>
          <p:cNvSpPr txBox="1"/>
          <p:nvPr/>
        </p:nvSpPr>
        <p:spPr>
          <a:xfrm>
            <a:off x="868235" y="5758406"/>
            <a:ext cx="2889795" cy="369332"/>
          </a:xfrm>
          <a:prstGeom prst="rect">
            <a:avLst/>
          </a:prstGeom>
          <a:noFill/>
        </p:spPr>
        <p:txBody>
          <a:bodyPr wrap="square" rtlCol="0">
            <a:spAutoFit/>
          </a:bodyPr>
          <a:lstStyle/>
          <a:p>
            <a:r>
              <a:rPr lang="en-US" dirty="0" smtClean="0"/>
              <a:t>Looking Deeper in Data</a:t>
            </a:r>
            <a:endParaRPr lang="en-US" dirty="0"/>
          </a:p>
        </p:txBody>
      </p:sp>
      <p:sp>
        <p:nvSpPr>
          <p:cNvPr id="14" name="TextBox 13"/>
          <p:cNvSpPr txBox="1"/>
          <p:nvPr/>
        </p:nvSpPr>
        <p:spPr>
          <a:xfrm>
            <a:off x="5053903" y="5758406"/>
            <a:ext cx="3291516" cy="369332"/>
          </a:xfrm>
          <a:prstGeom prst="rect">
            <a:avLst/>
          </a:prstGeom>
          <a:noFill/>
        </p:spPr>
        <p:txBody>
          <a:bodyPr wrap="square" rtlCol="0">
            <a:spAutoFit/>
          </a:bodyPr>
          <a:lstStyle/>
          <a:p>
            <a:r>
              <a:rPr lang="en-US" dirty="0" smtClean="0"/>
              <a:t>Avoiding the Landmines</a:t>
            </a:r>
            <a:endParaRPr lang="en-US"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82710"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37370" fill="hold"/>
                                        <p:tgtEl>
                                          <p:spTgt spid="6"/>
                                        </p:tgtEl>
                                      </p:cBhvr>
                                    </p:cmd>
                                  </p:childTnLst>
                                </p:cTn>
                              </p:par>
                            </p:childTnLst>
                          </p:cTn>
                        </p:par>
                      </p:childTnLst>
                    </p:cTn>
                  </p:par>
                </p:childTnLst>
              </p:cTn>
              <p:nextCondLst>
                <p:cond evt="onClick" delay="0">
                  <p:tgtEl>
                    <p:spTgt spid="6"/>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358527" fill="hold"/>
                                        <p:tgtEl>
                                          <p:spTgt spid="7"/>
                                        </p:tgtEl>
                                      </p:cBhvr>
                                    </p:cmd>
                                  </p:childTnLst>
                                </p:cTn>
                              </p:par>
                            </p:childTnLst>
                          </p:cTn>
                        </p:par>
                      </p:childTnLst>
                    </p:cTn>
                  </p:par>
                </p:childTnLst>
              </p:cTn>
              <p:nextCondLst>
                <p:cond evt="onClick" delay="0">
                  <p:tgtEl>
                    <p:spTgt spid="7"/>
                  </p:tgtEl>
                </p:cond>
              </p:nextCondLst>
            </p:seq>
            <p:audio>
              <p:cMediaNode>
                <p:cTn id="19"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seq concurrent="1" nextAc="seek">
              <p:cTn id="20" restart="whenNotActive" fill="hold" evtFilter="cancelBubble" nodeType="interactiveSeq">
                <p:stCondLst>
                  <p:cond evt="onClick" delay="0">
                    <p:tgtEl>
                      <p:spTgt spid="8"/>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446983" fill="hold"/>
                                        <p:tgtEl>
                                          <p:spTgt spid="8"/>
                                        </p:tgtEl>
                                      </p:cBhvr>
                                    </p:cmd>
                                  </p:childTnLst>
                                </p:cTn>
                              </p:par>
                            </p:childTnLst>
                          </p:cTn>
                        </p:par>
                      </p:childTnLst>
                    </p:cTn>
                  </p:par>
                </p:childTnLst>
              </p:cTn>
              <p:nextCondLst>
                <p:cond evt="onClick" delay="0">
                  <p:tgtEl>
                    <p:spTgt spid="8"/>
                  </p:tgtEl>
                </p:cond>
              </p:nextCondLst>
            </p:seq>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375930" fill="hold"/>
                                        <p:tgtEl>
                                          <p:spTgt spid="9"/>
                                        </p:tgtEl>
                                      </p:cBhvr>
                                    </p:cmd>
                                  </p:childTnLst>
                                </p:cTn>
                              </p:par>
                            </p:childTnLst>
                          </p:cTn>
                        </p:par>
                      </p:childTnLst>
                    </p:cTn>
                  </p:par>
                </p:childTnLst>
              </p:cTn>
              <p:nextCondLst>
                <p:cond evt="onClick" delay="0">
                  <p:tgtEl>
                    <p:spTgt spid="9"/>
                  </p:tgtEl>
                </p:cond>
              </p:nextCondLst>
            </p:seq>
            <p:audio>
              <p:cMediaNode>
                <p:cTn id="31"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Start Again With Some Humor</a:t>
            </a:r>
            <a:endParaRPr lang="en-US" dirty="0"/>
          </a:p>
        </p:txBody>
      </p:sp>
      <p:sp>
        <p:nvSpPr>
          <p:cNvPr id="3" name="Content Placeholder 2"/>
          <p:cNvSpPr>
            <a:spLocks noGrp="1"/>
          </p:cNvSpPr>
          <p:nvPr>
            <p:ph idx="1"/>
          </p:nvPr>
        </p:nvSpPr>
        <p:spPr>
          <a:xfrm>
            <a:off x="549275" y="1243964"/>
            <a:ext cx="8042276" cy="4699637"/>
          </a:xfrm>
        </p:spPr>
        <p:txBody>
          <a:bodyPr/>
          <a:lstStyle/>
          <a:p>
            <a:r>
              <a:rPr lang="en-US" dirty="0" smtClean="0"/>
              <a:t>A Video Portrait of this Class in a few Years!</a:t>
            </a:r>
          </a:p>
          <a:p>
            <a:endParaRPr lang="en-US" dirty="0"/>
          </a:p>
        </p:txBody>
      </p:sp>
      <p:pic>
        <p:nvPicPr>
          <p:cNvPr id="4" name="TeacherTube___Walkthroughs_and_Learning_Objectives copy.wmv">
            <a:hlinkClick r:id="" action="ppaction://media"/>
          </p:cNvPr>
          <p:cNvPicPr/>
          <p:nvPr>
            <a:videoFile r:link="rId1"/>
          </p:nvPr>
        </p:nvPicPr>
        <p:blipFill>
          <a:blip r:embed="rId3"/>
          <a:stretch>
            <a:fillRect/>
          </a:stretch>
        </p:blipFill>
        <p:spPr>
          <a:xfrm>
            <a:off x="1231079" y="2183161"/>
            <a:ext cx="6526337" cy="4350891"/>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Can’t Do It Alone</a:t>
            </a:r>
            <a:endParaRPr lang="en-US" dirty="0"/>
          </a:p>
        </p:txBody>
      </p:sp>
      <p:sp>
        <p:nvSpPr>
          <p:cNvPr id="5" name="TextBox 4"/>
          <p:cNvSpPr txBox="1"/>
          <p:nvPr/>
        </p:nvSpPr>
        <p:spPr>
          <a:xfrm>
            <a:off x="855579" y="1657684"/>
            <a:ext cx="4291263" cy="3693319"/>
          </a:xfrm>
          <a:prstGeom prst="rect">
            <a:avLst/>
          </a:prstGeom>
          <a:noFill/>
        </p:spPr>
        <p:txBody>
          <a:bodyPr wrap="square" rtlCol="0">
            <a:spAutoFit/>
          </a:bodyPr>
          <a:lstStyle/>
          <a:p>
            <a:r>
              <a:rPr lang="en-US" dirty="0" smtClean="0"/>
              <a:t>Leadership is multi-dimensional.</a:t>
            </a:r>
          </a:p>
          <a:p>
            <a:endParaRPr lang="en-US" dirty="0" smtClean="0"/>
          </a:p>
          <a:p>
            <a:r>
              <a:rPr lang="en-US" dirty="0" smtClean="0"/>
              <a:t>No single person is capable of excellence in all dimensions.</a:t>
            </a:r>
          </a:p>
          <a:p>
            <a:endParaRPr lang="en-US" dirty="0" smtClean="0"/>
          </a:p>
          <a:p>
            <a:r>
              <a:rPr lang="en-US" dirty="0" smtClean="0"/>
              <a:t>Leadership must be an organizational function.</a:t>
            </a:r>
          </a:p>
          <a:p>
            <a:endParaRPr lang="en-US" dirty="0" smtClean="0"/>
          </a:p>
          <a:p>
            <a:r>
              <a:rPr lang="en-US" dirty="0" smtClean="0"/>
              <a:t>Shared responsibility with complementing leadership roles.</a:t>
            </a:r>
          </a:p>
          <a:p>
            <a:endParaRPr lang="en-US" dirty="0" smtClean="0"/>
          </a:p>
          <a:p>
            <a:r>
              <a:rPr lang="en-US" dirty="0" smtClean="0"/>
              <a:t>No single person bears the brunt of being exemplary  in all aspects.</a:t>
            </a:r>
            <a:endParaRPr lang="en-US" dirty="0"/>
          </a:p>
        </p:txBody>
      </p:sp>
      <p:pic>
        <p:nvPicPr>
          <p:cNvPr id="7" name="Content Placeholder 6"/>
          <p:cNvPicPr>
            <a:picLocks noGrp="1" noChangeAspect="1"/>
          </p:cNvPicPr>
          <p:nvPr>
            <p:ph idx="1"/>
          </p:nvPr>
        </p:nvPicPr>
        <mc:AlternateContent>
          <mc:Choice xmlns:ma="http://schemas.microsoft.com/office/mac/drawingml/2008/main" Requires="ma">
            <p:blipFill>
              <a:blip r:embed="rId2"/>
              <a:srcRect l="-78862" r="-78862"/>
              <a:stretch>
                <a:fillRect/>
              </a:stretch>
            </p:blipFill>
          </mc:Choice>
          <mc:Fallback>
            <p:blipFill>
              <a:blip r:embed="rId3"/>
              <a:srcRect l="-78862" r="-78862"/>
              <a:stretch>
                <a:fillRect/>
              </a:stretch>
            </p:blipFill>
          </mc:Fallback>
        </mc:AlternateContent>
        <p:spPr>
          <a:xfrm>
            <a:off x="3792540" y="2268244"/>
            <a:ext cx="5708063" cy="3082759"/>
          </a:xfrm>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Wisdom of the Group</a:t>
            </a:r>
            <a:endParaRPr lang="en-US" dirty="0"/>
          </a:p>
        </p:txBody>
      </p:sp>
      <p:pic>
        <p:nvPicPr>
          <p:cNvPr id="5" name="Content Placeholder 4" descr="IMG_2120.jpg"/>
          <p:cNvPicPr>
            <a:picLocks noGrp="1" noChangeAspect="1"/>
          </p:cNvPicPr>
          <p:nvPr>
            <p:ph idx="1"/>
          </p:nvPr>
        </p:nvPicPr>
        <p:blipFill>
          <a:blip r:embed="rId2"/>
          <a:srcRect l="-19435" r="-19435"/>
          <a:stretch>
            <a:fillRect/>
          </a:stretch>
        </p:blipFill>
        <p:spPr>
          <a:xfrm>
            <a:off x="3725093" y="3315367"/>
            <a:ext cx="4866458" cy="2628233"/>
          </a:xfrm>
        </p:spPr>
      </p:pic>
      <p:sp>
        <p:nvSpPr>
          <p:cNvPr id="6" name="TextBox 5"/>
          <p:cNvSpPr txBox="1"/>
          <p:nvPr/>
        </p:nvSpPr>
        <p:spPr>
          <a:xfrm>
            <a:off x="1577474" y="1444532"/>
            <a:ext cx="6269789" cy="1477328"/>
          </a:xfrm>
          <a:prstGeom prst="rect">
            <a:avLst/>
          </a:prstGeom>
          <a:noFill/>
        </p:spPr>
        <p:txBody>
          <a:bodyPr wrap="square" rtlCol="0">
            <a:spAutoFit/>
          </a:bodyPr>
          <a:lstStyle/>
          <a:p>
            <a:r>
              <a:rPr lang="en-US" dirty="0" smtClean="0"/>
              <a:t>Leadership decision-making more accurate when entrusted to a group or team.</a:t>
            </a:r>
          </a:p>
          <a:p>
            <a:endParaRPr lang="en-US" dirty="0" smtClean="0"/>
          </a:p>
          <a:p>
            <a:r>
              <a:rPr lang="en-US" dirty="0" smtClean="0"/>
              <a:t>Likelihood of success greater via the team than the individual.</a:t>
            </a:r>
            <a:endParaRPr lang="en-US" dirty="0"/>
          </a:p>
        </p:txBody>
      </p:sp>
      <p:sp>
        <p:nvSpPr>
          <p:cNvPr id="7" name="TextBox 6"/>
          <p:cNvSpPr txBox="1"/>
          <p:nvPr/>
        </p:nvSpPr>
        <p:spPr>
          <a:xfrm>
            <a:off x="1577474" y="3114842"/>
            <a:ext cx="2633579" cy="2862323"/>
          </a:xfrm>
          <a:prstGeom prst="rect">
            <a:avLst/>
          </a:prstGeom>
          <a:noFill/>
        </p:spPr>
        <p:txBody>
          <a:bodyPr wrap="square" rtlCol="0">
            <a:spAutoFit/>
          </a:bodyPr>
          <a:lstStyle/>
          <a:p>
            <a:r>
              <a:rPr lang="en-US" dirty="0" smtClean="0"/>
              <a:t>Even in Probability the greater the number of trials the greater the accuracy.</a:t>
            </a:r>
          </a:p>
          <a:p>
            <a:endParaRPr lang="en-US" dirty="0" smtClean="0"/>
          </a:p>
          <a:p>
            <a:r>
              <a:rPr lang="en-US" dirty="0" smtClean="0"/>
              <a:t>Coaches pick those that complement not those that repeat the same strengths and weaknesses.</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Architectural Leadership</a:t>
            </a:r>
            <a:endParaRPr lang="en-US" dirty="0"/>
          </a:p>
        </p:txBody>
      </p:sp>
      <p:pic>
        <p:nvPicPr>
          <p:cNvPr id="4" name="Content Placeholder 3"/>
          <p:cNvPicPr>
            <a:picLocks noGrp="1" noChangeAspect="1"/>
          </p:cNvPicPr>
          <p:nvPr>
            <p:ph idx="1"/>
          </p:nvPr>
        </p:nvPicPr>
        <p:blipFill>
          <a:blip r:embed="rId2"/>
          <a:srcRect l="-89920" r="-89920"/>
          <a:stretch>
            <a:fillRect/>
          </a:stretch>
        </p:blipFill>
        <p:spPr>
          <a:xfrm>
            <a:off x="3589567" y="3242175"/>
            <a:ext cx="5001984" cy="2701426"/>
          </a:xfrm>
        </p:spPr>
      </p:pic>
      <p:sp>
        <p:nvSpPr>
          <p:cNvPr id="5" name="TextBox 4"/>
          <p:cNvSpPr txBox="1"/>
          <p:nvPr/>
        </p:nvSpPr>
        <p:spPr>
          <a:xfrm>
            <a:off x="1321790" y="1645661"/>
            <a:ext cx="6647826" cy="1200329"/>
          </a:xfrm>
          <a:prstGeom prst="rect">
            <a:avLst/>
          </a:prstGeom>
          <a:noFill/>
        </p:spPr>
        <p:txBody>
          <a:bodyPr wrap="square" rtlCol="0">
            <a:spAutoFit/>
          </a:bodyPr>
          <a:lstStyle/>
          <a:p>
            <a:r>
              <a:rPr lang="en-US" sz="3600" dirty="0" smtClean="0"/>
              <a:t>Leaders are the Architects of Organizational Improvement</a:t>
            </a:r>
            <a:endParaRPr lang="en-US" sz="3600" dirty="0"/>
          </a:p>
        </p:txBody>
      </p:sp>
      <p:sp>
        <p:nvSpPr>
          <p:cNvPr id="6" name="TextBox 5"/>
          <p:cNvSpPr txBox="1"/>
          <p:nvPr/>
        </p:nvSpPr>
        <p:spPr>
          <a:xfrm>
            <a:off x="1503212" y="3242175"/>
            <a:ext cx="3239681" cy="2585323"/>
          </a:xfrm>
          <a:prstGeom prst="rect">
            <a:avLst/>
          </a:prstGeom>
          <a:noFill/>
        </p:spPr>
        <p:txBody>
          <a:bodyPr wrap="square" rtlCol="0">
            <a:spAutoFit/>
          </a:bodyPr>
          <a:lstStyle/>
          <a:p>
            <a:r>
              <a:rPr lang="en-US" dirty="0" smtClean="0"/>
              <a:t>Vision alone cannot lead.</a:t>
            </a:r>
          </a:p>
          <a:p>
            <a:endParaRPr lang="en-US" dirty="0" smtClean="0"/>
          </a:p>
          <a:p>
            <a:r>
              <a:rPr lang="en-US" dirty="0" smtClean="0"/>
              <a:t>Leadership then becomes </a:t>
            </a:r>
          </a:p>
          <a:p>
            <a:endParaRPr lang="en-US" dirty="0" smtClean="0"/>
          </a:p>
          <a:p>
            <a:r>
              <a:rPr lang="en-US" dirty="0" smtClean="0"/>
              <a:t>Distributive, Collaborative,</a:t>
            </a:r>
          </a:p>
          <a:p>
            <a:endParaRPr lang="en-US" dirty="0" smtClean="0"/>
          </a:p>
          <a:p>
            <a:r>
              <a:rPr lang="en-US" dirty="0" smtClean="0"/>
              <a:t>Connective, Complimentary,</a:t>
            </a:r>
          </a:p>
          <a:p>
            <a:endParaRPr lang="en-US" dirty="0" smtClean="0"/>
          </a:p>
          <a:p>
            <a:r>
              <a:rPr lang="en-US" dirty="0" smtClean="0"/>
              <a:t>Empowering, Inclusive</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Complexity of Leadership Research</a:t>
            </a:r>
            <a:endParaRPr lang="en-US" dirty="0"/>
          </a:p>
        </p:txBody>
      </p:sp>
      <p:sp>
        <p:nvSpPr>
          <p:cNvPr id="7" name="Text Placeholder 6"/>
          <p:cNvSpPr>
            <a:spLocks noGrp="1"/>
          </p:cNvSpPr>
          <p:nvPr>
            <p:ph type="body" idx="1"/>
          </p:nvPr>
        </p:nvSpPr>
        <p:spPr/>
        <p:txBody>
          <a:bodyPr/>
          <a:lstStyle/>
          <a:p>
            <a:r>
              <a:rPr lang="en-US" dirty="0" smtClean="0"/>
              <a:t>Contrived Complexity</a:t>
            </a:r>
            <a:endParaRPr lang="en-US" dirty="0"/>
          </a:p>
        </p:txBody>
      </p:sp>
      <p:sp>
        <p:nvSpPr>
          <p:cNvPr id="5" name="Content Placeholder 4"/>
          <p:cNvSpPr>
            <a:spLocks noGrp="1"/>
          </p:cNvSpPr>
          <p:nvPr>
            <p:ph sz="half" idx="2"/>
          </p:nvPr>
        </p:nvSpPr>
        <p:spPr/>
        <p:txBody>
          <a:bodyPr>
            <a:normAutofit fontScale="92500" lnSpcReduction="20000"/>
          </a:bodyPr>
          <a:lstStyle/>
          <a:p>
            <a:r>
              <a:rPr lang="en-US" dirty="0" smtClean="0"/>
              <a:t>“Pretentious Terminology”</a:t>
            </a:r>
          </a:p>
          <a:p>
            <a:r>
              <a:rPr lang="en-US" dirty="0" smtClean="0"/>
              <a:t>“Laborious Processes”</a:t>
            </a:r>
          </a:p>
          <a:p>
            <a:r>
              <a:rPr lang="en-US" dirty="0" smtClean="0"/>
              <a:t>Lack Substance</a:t>
            </a:r>
          </a:p>
          <a:p>
            <a:r>
              <a:rPr lang="en-US" dirty="0" smtClean="0"/>
              <a:t>Enslaved by Process</a:t>
            </a:r>
          </a:p>
          <a:p>
            <a:r>
              <a:rPr lang="en-US" dirty="0" smtClean="0"/>
              <a:t>The focus has become the plan, not the quest for improvement</a:t>
            </a:r>
          </a:p>
          <a:p>
            <a:r>
              <a:rPr lang="en-US" dirty="0" smtClean="0"/>
              <a:t>We do improvement plans, we don’t improve achievement</a:t>
            </a:r>
            <a:endParaRPr lang="en-US" dirty="0"/>
          </a:p>
        </p:txBody>
      </p:sp>
      <p:sp>
        <p:nvSpPr>
          <p:cNvPr id="8" name="Text Placeholder 7"/>
          <p:cNvSpPr>
            <a:spLocks noGrp="1"/>
          </p:cNvSpPr>
          <p:nvPr>
            <p:ph type="body" sz="quarter" idx="3"/>
          </p:nvPr>
        </p:nvSpPr>
        <p:spPr/>
        <p:txBody>
          <a:bodyPr/>
          <a:lstStyle/>
          <a:p>
            <a:r>
              <a:rPr lang="en-US" dirty="0" smtClean="0"/>
              <a:t>Artificial Simplicity</a:t>
            </a:r>
            <a:endParaRPr lang="en-US" dirty="0"/>
          </a:p>
        </p:txBody>
      </p:sp>
      <p:sp>
        <p:nvSpPr>
          <p:cNvPr id="6" name="Content Placeholder 5"/>
          <p:cNvSpPr>
            <a:spLocks noGrp="1"/>
          </p:cNvSpPr>
          <p:nvPr>
            <p:ph sz="quarter" idx="4"/>
          </p:nvPr>
        </p:nvSpPr>
        <p:spPr/>
        <p:txBody>
          <a:bodyPr>
            <a:normAutofit fontScale="92500" lnSpcReduction="10000"/>
          </a:bodyPr>
          <a:lstStyle/>
          <a:p>
            <a:r>
              <a:rPr lang="en-US" dirty="0" smtClean="0"/>
              <a:t>“Unwarranted Simplicity”</a:t>
            </a:r>
          </a:p>
          <a:p>
            <a:r>
              <a:rPr lang="en-US" dirty="0" smtClean="0"/>
              <a:t>Propose easy steps to success</a:t>
            </a:r>
          </a:p>
          <a:p>
            <a:r>
              <a:rPr lang="en-US" dirty="0" smtClean="0"/>
              <a:t>3 rules</a:t>
            </a:r>
          </a:p>
          <a:p>
            <a:r>
              <a:rPr lang="en-US" dirty="0" smtClean="0"/>
              <a:t>7 steps</a:t>
            </a:r>
          </a:p>
          <a:p>
            <a:r>
              <a:rPr lang="en-US" dirty="0" smtClean="0"/>
              <a:t>Easy, simple, quick</a:t>
            </a:r>
          </a:p>
          <a:p>
            <a:r>
              <a:rPr lang="en-US" dirty="0" smtClean="0"/>
              <a:t>Groundless in research</a:t>
            </a:r>
          </a:p>
          <a:p>
            <a:r>
              <a:rPr lang="en-US" dirty="0" smtClean="0"/>
              <a:t>No long-term gains</a:t>
            </a:r>
          </a:p>
          <a:p>
            <a:endParaRPr lang="en-US" dirty="0"/>
          </a:p>
        </p:txBody>
      </p:sp>
    </p:spTree>
  </p:cSld>
  <p:clrMapOvr>
    <a:masterClrMapping/>
  </p:clrMapOvr>
  <mc:AlternateContent xmlns:mp="http://schemas.microsoft.com/office/mac/powerpoint/2008/main">
    <mc:Choice Requires="mp">
      <mp:transition>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Both Types of Complexity</a:t>
            </a:r>
            <a:endParaRPr lang="en-US" dirty="0"/>
          </a:p>
        </p:txBody>
      </p:sp>
      <p:sp>
        <p:nvSpPr>
          <p:cNvPr id="7" name="Content Placeholder 6"/>
          <p:cNvSpPr>
            <a:spLocks noGrp="1"/>
          </p:cNvSpPr>
          <p:nvPr>
            <p:ph idx="1"/>
          </p:nvPr>
        </p:nvSpPr>
        <p:spPr/>
        <p:txBody>
          <a:bodyPr/>
          <a:lstStyle/>
          <a:p>
            <a:r>
              <a:rPr lang="en-US" dirty="0" smtClean="0"/>
              <a:t>Frustrate participants </a:t>
            </a:r>
          </a:p>
          <a:p>
            <a:r>
              <a:rPr lang="en-US" dirty="0" smtClean="0"/>
              <a:t>Waste time</a:t>
            </a:r>
          </a:p>
          <a:p>
            <a:r>
              <a:rPr lang="en-US" dirty="0" smtClean="0"/>
              <a:t>Waste resources</a:t>
            </a:r>
          </a:p>
          <a:p>
            <a:r>
              <a:rPr lang="en-US" dirty="0" smtClean="0"/>
              <a:t>Avoid real issues of improvement</a:t>
            </a:r>
          </a:p>
          <a:p>
            <a:r>
              <a:rPr lang="en-US" dirty="0" smtClean="0"/>
              <a:t>Produce plans for “planning’s sake”</a:t>
            </a:r>
          </a:p>
          <a:p>
            <a:r>
              <a:rPr lang="en-US" dirty="0" smtClean="0"/>
              <a:t>Check off “steps accomplished”</a:t>
            </a:r>
          </a:p>
          <a:p>
            <a:r>
              <a:rPr lang="en-US" dirty="0" smtClean="0"/>
              <a:t>Never identify/engage the issues</a:t>
            </a:r>
            <a:endParaRPr lang="en-US" dirty="0"/>
          </a:p>
        </p:txBody>
      </p:sp>
    </p:spTree>
  </p:cSld>
  <p:clrMapOvr>
    <a:masterClrMapping/>
  </p:clrMapOvr>
  <mc:AlternateContent xmlns:mp="http://schemas.microsoft.com/office/mac/powerpoint/2008/main">
    <mc:Choice Requires="mp">
      <mp:transition>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di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Must Strike a Balance Between</a:t>
            </a:r>
            <a:endParaRPr lang="en-US" dirty="0"/>
          </a:p>
        </p:txBody>
      </p:sp>
      <p:sp>
        <p:nvSpPr>
          <p:cNvPr id="5" name="Text Placeholder 4"/>
          <p:cNvSpPr>
            <a:spLocks noGrp="1"/>
          </p:cNvSpPr>
          <p:nvPr>
            <p:ph type="body" idx="1"/>
          </p:nvPr>
        </p:nvSpPr>
        <p:spPr/>
        <p:txBody>
          <a:bodyPr/>
          <a:lstStyle/>
          <a:p>
            <a:r>
              <a:rPr lang="en-US" dirty="0" smtClean="0"/>
              <a:t>Complexity</a:t>
            </a:r>
            <a:endParaRPr lang="en-US" dirty="0"/>
          </a:p>
        </p:txBody>
      </p:sp>
      <p:sp>
        <p:nvSpPr>
          <p:cNvPr id="6" name="Content Placeholder 5"/>
          <p:cNvSpPr>
            <a:spLocks noGrp="1"/>
          </p:cNvSpPr>
          <p:nvPr>
            <p:ph sz="half" idx="2"/>
          </p:nvPr>
        </p:nvSpPr>
        <p:spPr/>
        <p:txBody>
          <a:bodyPr>
            <a:normAutofit lnSpcReduction="10000"/>
          </a:bodyPr>
          <a:lstStyle/>
          <a:p>
            <a:r>
              <a:rPr lang="en-US" dirty="0" smtClean="0"/>
              <a:t>Grapple with complex data</a:t>
            </a:r>
          </a:p>
          <a:p>
            <a:r>
              <a:rPr lang="en-US" dirty="0" smtClean="0"/>
              <a:t>Analyze issues to determine the essential </a:t>
            </a:r>
          </a:p>
          <a:p>
            <a:r>
              <a:rPr lang="en-US" dirty="0" smtClean="0"/>
              <a:t>Understand the “multivariate” nature of all problems</a:t>
            </a:r>
          </a:p>
          <a:p>
            <a:r>
              <a:rPr lang="en-US" dirty="0" smtClean="0"/>
              <a:t>Accept the lessons of failure</a:t>
            </a:r>
          </a:p>
          <a:p>
            <a:r>
              <a:rPr lang="en-US" dirty="0" smtClean="0"/>
              <a:t>Complex human systems</a:t>
            </a:r>
            <a:endParaRPr lang="en-US" dirty="0"/>
          </a:p>
        </p:txBody>
      </p:sp>
      <p:sp>
        <p:nvSpPr>
          <p:cNvPr id="7" name="Text Placeholder 6"/>
          <p:cNvSpPr>
            <a:spLocks noGrp="1"/>
          </p:cNvSpPr>
          <p:nvPr>
            <p:ph type="body" sz="quarter" idx="3"/>
          </p:nvPr>
        </p:nvSpPr>
        <p:spPr/>
        <p:txBody>
          <a:bodyPr/>
          <a:lstStyle/>
          <a:p>
            <a:r>
              <a:rPr lang="en-US" dirty="0" smtClean="0"/>
              <a:t>Simplicity</a:t>
            </a:r>
            <a:endParaRPr lang="en-US" dirty="0"/>
          </a:p>
        </p:txBody>
      </p:sp>
      <p:pic>
        <p:nvPicPr>
          <p:cNvPr id="9" name="bugs life.wmv">
            <a:hlinkClick r:id="" action="ppaction://media"/>
          </p:cNvPr>
          <p:cNvPicPr/>
          <p:nvPr>
            <p:ph sz="quarter" idx="4"/>
            <a:videoFile r:link="rId1"/>
          </p:nvPr>
        </p:nvPicPr>
        <p:blipFill>
          <a:blip r:embed="rId3"/>
          <a:stretch>
            <a:fillRect/>
          </a:stretch>
        </p:blipFill>
        <p:spPr>
          <a:xfrm>
            <a:off x="5314692" y="2347415"/>
            <a:ext cx="3478987" cy="2609241"/>
          </a:xfrm>
        </p:spPr>
      </p:pic>
    </p:spTree>
  </p:cSld>
  <p:clrMapOvr>
    <a:masterClrMapping/>
  </p:clrMapOvr>
  <mc:AlternateContent xmlns:mp="http://schemas.microsoft.com/office/mac/powerpoint/2008/main">
    <mc:Choice Requires="mp">
      <mp:transition>
        <mp:cube dir="d"/>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dir="d"/>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Keys to Improvement</a:t>
            </a:r>
            <a:endParaRPr lang="en-US" dirty="0"/>
          </a:p>
        </p:txBody>
      </p:sp>
      <p:sp>
        <p:nvSpPr>
          <p:cNvPr id="8" name="Content Placeholder 7"/>
          <p:cNvSpPr>
            <a:spLocks noGrp="1"/>
          </p:cNvSpPr>
          <p:nvPr>
            <p:ph idx="1"/>
          </p:nvPr>
        </p:nvSpPr>
        <p:spPr/>
        <p:txBody>
          <a:bodyPr/>
          <a:lstStyle/>
          <a:p>
            <a:r>
              <a:rPr lang="en-US" dirty="0" smtClean="0"/>
              <a:t>Monitoring</a:t>
            </a:r>
          </a:p>
          <a:p>
            <a:r>
              <a:rPr lang="en-US" dirty="0" smtClean="0"/>
              <a:t>Evaluation</a:t>
            </a:r>
          </a:p>
          <a:p>
            <a:r>
              <a:rPr lang="en-US" dirty="0" smtClean="0"/>
              <a:t>Values</a:t>
            </a:r>
          </a:p>
          <a:p>
            <a:r>
              <a:rPr lang="en-US" dirty="0" smtClean="0"/>
              <a:t>Beliefs</a:t>
            </a:r>
          </a:p>
          <a:p>
            <a:r>
              <a:rPr lang="en-US" dirty="0" smtClean="0"/>
              <a:t>Implementation</a:t>
            </a:r>
          </a:p>
          <a:p>
            <a:r>
              <a:rPr lang="en-US" dirty="0" smtClean="0"/>
              <a:t>All are, by definition, difficult human endeavors</a:t>
            </a:r>
            <a:endParaRPr lang="en-US" dirty="0"/>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REMEMBER</a:t>
            </a:r>
            <a:endParaRPr lang="en-US" dirty="0"/>
          </a:p>
        </p:txBody>
      </p:sp>
      <p:sp>
        <p:nvSpPr>
          <p:cNvPr id="3" name="Content Placeholder 2"/>
          <p:cNvSpPr>
            <a:spLocks noGrp="1"/>
          </p:cNvSpPr>
          <p:nvPr>
            <p:ph idx="1"/>
          </p:nvPr>
        </p:nvSpPr>
        <p:spPr/>
        <p:txBody>
          <a:bodyPr/>
          <a:lstStyle/>
          <a:p>
            <a:r>
              <a:rPr lang="en-US" dirty="0" smtClean="0"/>
              <a:t>“Someone must actually do the hard work of slogging through the data, assessing the intersection of tens of thousands of data points, comparing the results of quantitative and qualitative analyses, and filtering each hypothesis through the multiple lenses of research, experience and:</a:t>
            </a:r>
          </a:p>
          <a:p>
            <a:r>
              <a:rPr lang="en-US" dirty="0" smtClean="0"/>
              <a:t>common sense”</a:t>
            </a:r>
          </a:p>
          <a:p>
            <a:pPr lvl="4"/>
            <a:endParaRPr lang="en-US" dirty="0" smtClean="0"/>
          </a:p>
          <a:p>
            <a:pPr lvl="4"/>
            <a:r>
              <a:rPr lang="en-US" dirty="0" smtClean="0"/>
              <a:t>Doug Reeves</a:t>
            </a:r>
          </a:p>
        </p:txBody>
      </p:sp>
    </p:spTree>
  </p:cSld>
  <p:clrMapOvr>
    <a:masterClrMapping/>
  </p:clrMapOvr>
  <mc:AlternateContent xmlns:mp="http://schemas.microsoft.com/office/mac/powerpoint/2008/main">
    <mc:Choice Requires="mp">
      <mp:transition>
        <mp:cube/>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Messy Leadership Preferred</a:t>
            </a:r>
            <a:endParaRPr lang="en-US" dirty="0"/>
          </a:p>
        </p:txBody>
      </p:sp>
      <p:sp>
        <p:nvSpPr>
          <p:cNvPr id="5" name="Text Placeholder 4"/>
          <p:cNvSpPr>
            <a:spLocks noGrp="1"/>
          </p:cNvSpPr>
          <p:nvPr>
            <p:ph type="body" idx="1"/>
          </p:nvPr>
        </p:nvSpPr>
        <p:spPr/>
        <p:txBody>
          <a:bodyPr/>
          <a:lstStyle/>
          <a:p>
            <a:r>
              <a:rPr lang="en-US" dirty="0" smtClean="0"/>
              <a:t>Messy</a:t>
            </a:r>
            <a:endParaRPr lang="en-US" dirty="0"/>
          </a:p>
        </p:txBody>
      </p:sp>
      <p:sp>
        <p:nvSpPr>
          <p:cNvPr id="6" name="Content Placeholder 5"/>
          <p:cNvSpPr>
            <a:spLocks noGrp="1"/>
          </p:cNvSpPr>
          <p:nvPr>
            <p:ph sz="half" idx="2"/>
          </p:nvPr>
        </p:nvSpPr>
        <p:spPr/>
        <p:txBody>
          <a:bodyPr/>
          <a:lstStyle/>
          <a:p>
            <a:r>
              <a:rPr lang="en-US" dirty="0" smtClean="0"/>
              <a:t>Review data</a:t>
            </a:r>
          </a:p>
          <a:p>
            <a:r>
              <a:rPr lang="en-US" dirty="0" smtClean="0"/>
              <a:t>Mid-course corrections</a:t>
            </a:r>
          </a:p>
          <a:p>
            <a:r>
              <a:rPr lang="en-US" dirty="0" smtClean="0"/>
              <a:t>Focus on leverage points</a:t>
            </a:r>
          </a:p>
          <a:p>
            <a:r>
              <a:rPr lang="en-US" dirty="0" smtClean="0"/>
              <a:t>Repeat steps to focus improvement</a:t>
            </a:r>
            <a:endParaRPr lang="en-US" dirty="0"/>
          </a:p>
        </p:txBody>
      </p:sp>
      <p:sp>
        <p:nvSpPr>
          <p:cNvPr id="7" name="Text Placeholder 6"/>
          <p:cNvSpPr>
            <a:spLocks noGrp="1"/>
          </p:cNvSpPr>
          <p:nvPr>
            <p:ph type="body" sz="quarter" idx="3"/>
          </p:nvPr>
        </p:nvSpPr>
        <p:spPr/>
        <p:txBody>
          <a:bodyPr/>
          <a:lstStyle/>
          <a:p>
            <a:r>
              <a:rPr lang="en-US" dirty="0" smtClean="0"/>
              <a:t>Neat</a:t>
            </a:r>
            <a:endParaRPr lang="en-US" dirty="0"/>
          </a:p>
        </p:txBody>
      </p:sp>
      <p:sp>
        <p:nvSpPr>
          <p:cNvPr id="8" name="Content Placeholder 7"/>
          <p:cNvSpPr>
            <a:spLocks noGrp="1"/>
          </p:cNvSpPr>
          <p:nvPr>
            <p:ph sz="quarter" idx="4"/>
          </p:nvPr>
        </p:nvSpPr>
        <p:spPr/>
        <p:txBody>
          <a:bodyPr/>
          <a:lstStyle/>
          <a:p>
            <a:r>
              <a:rPr lang="en-US" dirty="0" smtClean="0"/>
              <a:t>Planning</a:t>
            </a:r>
          </a:p>
          <a:p>
            <a:r>
              <a:rPr lang="en-US" dirty="0" smtClean="0"/>
              <a:t>Processes</a:t>
            </a:r>
          </a:p>
          <a:p>
            <a:r>
              <a:rPr lang="en-US" dirty="0" smtClean="0"/>
              <a:t>Procedures</a:t>
            </a:r>
          </a:p>
          <a:p>
            <a:r>
              <a:rPr lang="en-US" dirty="0" smtClean="0"/>
              <a:t>Precedence over </a:t>
            </a:r>
            <a:r>
              <a:rPr lang="en-US" dirty="0" smtClean="0"/>
              <a:t>achievement</a:t>
            </a:r>
            <a:endParaRPr lang="en-US" dirty="0"/>
          </a:p>
        </p:txBody>
      </p:sp>
    </p:spTree>
  </p:cSld>
  <p:clrMapOvr>
    <a:masterClrMapping/>
  </p:clrMapOvr>
  <mc:AlternateContent xmlns:mp="http://schemas.microsoft.com/office/mac/powerpoint/2008/main">
    <mc:Choice Requires="mp">
      <mp:transition>
        <mp:cube dir="r"/>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dir="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Leadership</a:t>
            </a:r>
            <a:endParaRPr lang="en-US" dirty="0"/>
          </a:p>
        </p:txBody>
      </p:sp>
      <p:sp>
        <p:nvSpPr>
          <p:cNvPr id="3" name="Text Placeholder 2"/>
          <p:cNvSpPr>
            <a:spLocks noGrp="1"/>
          </p:cNvSpPr>
          <p:nvPr>
            <p:ph type="body" idx="1"/>
          </p:nvPr>
        </p:nvSpPr>
        <p:spPr/>
        <p:txBody>
          <a:bodyPr/>
          <a:lstStyle/>
          <a:p>
            <a:r>
              <a:rPr lang="en-US" dirty="0" smtClean="0"/>
              <a:t>Leading or</a:t>
            </a:r>
            <a:endParaRPr lang="en-US" dirty="0"/>
          </a:p>
        </p:txBody>
      </p:sp>
      <p:pic>
        <p:nvPicPr>
          <p:cNvPr id="7" name="Content Placeholder 6"/>
          <p:cNvPicPr>
            <a:picLocks noGrp="1" noChangeAspect="1"/>
          </p:cNvPicPr>
          <p:nvPr>
            <p:ph sz="half" idx="2"/>
          </p:nvPr>
        </p:nvPicPr>
        <mc:AlternateContent>
          <mc:Choice xmlns:ma="http://schemas.microsoft.com/office/mac/drawingml/2008/main" Requires="ma">
            <p:blipFill>
              <a:blip r:embed="rId2"/>
              <a:srcRect l="-19905" r="-19905"/>
              <a:stretch>
                <a:fillRect/>
              </a:stretch>
            </p:blipFill>
          </mc:Choice>
          <mc:Fallback>
            <p:blipFill>
              <a:blip r:embed="rId3"/>
              <a:srcRect l="-19905" r="-19905"/>
              <a:stretch>
                <a:fillRect/>
              </a:stretch>
            </p:blipFill>
          </mc:Fallback>
        </mc:AlternateContent>
        <p:spPr/>
      </p:pic>
      <p:sp>
        <p:nvSpPr>
          <p:cNvPr id="5" name="Text Placeholder 4"/>
          <p:cNvSpPr>
            <a:spLocks noGrp="1"/>
          </p:cNvSpPr>
          <p:nvPr>
            <p:ph type="body" sz="quarter" idx="3"/>
          </p:nvPr>
        </p:nvSpPr>
        <p:spPr/>
        <p:txBody>
          <a:bodyPr/>
          <a:lstStyle/>
          <a:p>
            <a:r>
              <a:rPr lang="en-US" dirty="0" smtClean="0"/>
              <a:t>Learning?</a:t>
            </a:r>
            <a:endParaRPr lang="en-US" dirty="0"/>
          </a:p>
        </p:txBody>
      </p:sp>
      <p:pic>
        <p:nvPicPr>
          <p:cNvPr id="8" name="Content Placeholder 7"/>
          <p:cNvPicPr>
            <a:picLocks noGrp="1" noChangeAspect="1"/>
          </p:cNvPicPr>
          <p:nvPr>
            <p:ph sz="quarter" idx="4"/>
          </p:nvPr>
        </p:nvPicPr>
        <p:blipFill>
          <a:blip r:embed="rId4"/>
          <a:srcRect l="-30705" r="-30705"/>
          <a:stretch>
            <a:fillRect/>
          </a:stretch>
        </p:blipFill>
        <p:spPr/>
      </p:pic>
    </p:spTree>
  </p:cSld>
  <p:clrMapOvr>
    <a:masterClrMapping/>
  </p:clrMapOvr>
  <mc:AlternateContent xmlns:mp="http://schemas.microsoft.com/office/mac/powerpoint/2008/main">
    <mc:Choice Requires="mp">
      <mp:transition>
        <mp:cube dir="u"/>
      </mp:transition>
    </mc:Choice>
    <mc:Fallback xmlns:mp="http://schemas.microsoft.com/office/mac/powerpoint/2008/main" xmlns="" xmlns:a="http://schemas.openxmlformats.org/drawingml/2006/main" xmlns:r="http://schemas.openxmlformats.org/officeDocument/2006/relationships" xmlns:mc="http://schemas.openxmlformats.org/markup-compatibility/2006" xmlns:mv="urn:schemas-microsoft-com:mac:vml" xmlns:p="http://schemas.openxmlformats.org/presentationml/2006/main">
      <p:transition>
        <p:cover dir="u"/>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eez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Breeze">
      <a:majorFont>
        <a:latin typeface="News Gothic MT"/>
        <a:ea typeface=""/>
        <a:cs typeface=""/>
        <a:font script="Jpan" typeface="ＭＳ Ｐゴシック"/>
      </a:majorFont>
      <a:minorFont>
        <a:latin typeface="News Gothic MT"/>
        <a:ea typeface=""/>
        <a:cs typeface=""/>
        <a:font script="Jpan" typeface="ＭＳ Ｐゴシック"/>
      </a:minorFont>
    </a:fontScheme>
    <a:fmtScheme name="Breeze">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Breeze.thmx</Template>
  <TotalTime>342</TotalTime>
  <Words>1027</Words>
  <Application>Microsoft Macintosh PowerPoint</Application>
  <PresentationFormat>On-screen Show (4:3)</PresentationFormat>
  <Paragraphs>229</Paragraphs>
  <Slides>29</Slides>
  <Notes>1</Notes>
  <HiddenSlides>0</HiddenSlides>
  <MMClips>7</MMClips>
  <ScaleCrop>false</ScaleCrop>
  <HeadingPairs>
    <vt:vector size="4" baseType="variant">
      <vt:variant>
        <vt:lpstr>Design Template</vt:lpstr>
      </vt:variant>
      <vt:variant>
        <vt:i4>1</vt:i4>
      </vt:variant>
      <vt:variant>
        <vt:lpstr>Slide Titles</vt:lpstr>
      </vt:variant>
      <vt:variant>
        <vt:i4>29</vt:i4>
      </vt:variant>
    </vt:vector>
  </HeadingPairs>
  <TitlesOfParts>
    <vt:vector size="30" baseType="lpstr">
      <vt:lpstr>Breeze</vt:lpstr>
      <vt:lpstr>The Learning Leader Douglas B. Reeves</vt:lpstr>
      <vt:lpstr>Focus Improvement</vt:lpstr>
      <vt:lpstr>Complexity of Leadership Research</vt:lpstr>
      <vt:lpstr>Both Types of Complexity</vt:lpstr>
      <vt:lpstr>Must Strike a Balance Between</vt:lpstr>
      <vt:lpstr>Keys to Improvement</vt:lpstr>
      <vt:lpstr>REMEMBER</vt:lpstr>
      <vt:lpstr>Messy Leadership Preferred</vt:lpstr>
      <vt:lpstr>Leadership</vt:lpstr>
      <vt:lpstr>Slide 10</vt:lpstr>
      <vt:lpstr>The Lucky</vt:lpstr>
      <vt:lpstr>The Loser</vt:lpstr>
      <vt:lpstr>The Leader</vt:lpstr>
      <vt:lpstr>The Learner</vt:lpstr>
      <vt:lpstr>Research-Based Truths of Leadership </vt:lpstr>
      <vt:lpstr>Adult Actions Matter</vt:lpstr>
      <vt:lpstr>Specific Leadership Actions Improve Achievement </vt:lpstr>
      <vt:lpstr>Leadership Not One Skill or Actions of an Individual</vt:lpstr>
      <vt:lpstr>Leadership: A Data-Based Human Endeavor</vt:lpstr>
      <vt:lpstr>Challenging Leadership Myths</vt:lpstr>
      <vt:lpstr>Historical Myths</vt:lpstr>
      <vt:lpstr>Analytical Myths</vt:lpstr>
      <vt:lpstr>Relationship Myths</vt:lpstr>
      <vt:lpstr>The One Thing You Need to Know Myth</vt:lpstr>
      <vt:lpstr>Learning Listening Break</vt:lpstr>
      <vt:lpstr>Let’s Start Again With Some Humor</vt:lpstr>
      <vt:lpstr>Can’t Do It Alone</vt:lpstr>
      <vt:lpstr>Wisdom of the Group</vt:lpstr>
      <vt:lpstr>Architectural Leadership</vt:lpstr>
    </vt:vector>
  </TitlesOfParts>
  <Company>Palmyra Elementary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Learning Leader Douglas B. Reeves</dc:title>
  <dc:creator>Kevin Austin</dc:creator>
  <cp:lastModifiedBy>Kevin Austin</cp:lastModifiedBy>
  <cp:revision>9</cp:revision>
  <dcterms:created xsi:type="dcterms:W3CDTF">2010-06-14T18:23:43Z</dcterms:created>
  <dcterms:modified xsi:type="dcterms:W3CDTF">2010-06-14T19:03:45Z</dcterms:modified>
</cp:coreProperties>
</file>